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74" autoAdjust="0"/>
  </p:normalViewPr>
  <p:slideViewPr>
    <p:cSldViewPr snapToObjects="1">
      <p:cViewPr>
        <p:scale>
          <a:sx n="100" d="100"/>
          <a:sy n="100" d="100"/>
        </p:scale>
        <p:origin x="-1152" y="-440"/>
      </p:cViewPr>
      <p:guideLst>
        <p:guide orient="horz" pos="1026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6007521"/>
            <a:ext cx="8839200" cy="701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2400" y="153923"/>
            <a:ext cx="8839200" cy="57024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199" y="2052960"/>
            <a:ext cx="8150103" cy="1828800"/>
          </a:xfrm>
        </p:spPr>
        <p:txBody>
          <a:bodyPr/>
          <a:lstStyle>
            <a:lvl1pPr algn="ctr">
              <a:defRPr sz="4000" spc="150" baseline="0">
                <a:latin typeface="+mj-lt"/>
              </a:defRPr>
            </a:lvl1pPr>
          </a:lstStyle>
          <a:p>
            <a:r>
              <a:rPr lang="en-US" dirty="0" smtClean="0"/>
              <a:t>CLICK TO EDIT HEADING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207" y="1052736"/>
            <a:ext cx="8538265" cy="5472608"/>
          </a:xfrm>
          <a:prstGeom prst="rect">
            <a:avLst/>
          </a:prstGeom>
        </p:spPr>
        <p:txBody>
          <a:bodyPr/>
          <a:lstStyle>
            <a:lvl1pPr marL="216000" indent="-216000">
              <a:defRPr sz="2800" spc="50">
                <a:solidFill>
                  <a:schemeClr val="tx1"/>
                </a:solidFill>
              </a:defRPr>
            </a:lvl1pPr>
            <a:lvl2pPr marL="0" indent="-216000">
              <a:defRPr sz="2400" spc="5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9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600" spc="150" baseline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207" y="1052736"/>
            <a:ext cx="4213593" cy="5472608"/>
          </a:xfrm>
          <a:prstGeom prst="rect">
            <a:avLst/>
          </a:prstGeom>
        </p:spPr>
        <p:txBody>
          <a:bodyPr/>
          <a:lstStyle>
            <a:lvl1pPr marL="216000" indent="-216000">
              <a:defRPr sz="2800" spc="50">
                <a:solidFill>
                  <a:srgbClr val="000000"/>
                </a:solidFill>
              </a:defRPr>
            </a:lvl1pPr>
            <a:lvl2pPr>
              <a:defRPr sz="2400" spc="50">
                <a:solidFill>
                  <a:srgbClr val="000000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052736"/>
            <a:ext cx="4231231" cy="5472608"/>
          </a:xfrm>
          <a:prstGeom prst="rect">
            <a:avLst/>
          </a:prstGeom>
        </p:spPr>
        <p:txBody>
          <a:bodyPr/>
          <a:lstStyle>
            <a:lvl1pPr marL="216000" indent="-216000">
              <a:defRPr sz="2800" spc="50">
                <a:solidFill>
                  <a:srgbClr val="000000"/>
                </a:solidFill>
              </a:defRPr>
            </a:lvl1pPr>
            <a:lvl2pPr>
              <a:defRPr sz="2400" spc="50">
                <a:solidFill>
                  <a:srgbClr val="000000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866857"/>
            <a:ext cx="8831802" cy="58135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1"/>
            <a:ext cx="8831803" cy="5531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207" y="144167"/>
            <a:ext cx="8597224" cy="541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1" r:id="rId3"/>
    <p:sldLayoutId id="2147483652" r:id="rId4"/>
    <p:sldLayoutId id="2147483654" r:id="rId5"/>
    <p:sldLayoutId id="2147483655" r:id="rId6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none" spc="200" baseline="0">
          <a:ln>
            <a:noFill/>
          </a:ln>
          <a:solidFill>
            <a:schemeClr val="bg1"/>
          </a:solidFill>
          <a:effectLst/>
          <a:latin typeface="Century Gothic"/>
          <a:ea typeface="+mj-ea"/>
          <a:cs typeface="Century Gothic"/>
        </a:defRPr>
      </a:lvl1pPr>
    </p:titleStyle>
    <p:bodyStyle>
      <a:lvl1pPr marL="0" indent="216000" algn="l" defTabSz="914400" rtl="0" eaLnBrk="1" latinLnBrk="0" hangingPunct="1">
        <a:spcBef>
          <a:spcPts val="1200"/>
        </a:spcBef>
        <a:buClr>
          <a:schemeClr val="accent1"/>
        </a:buClr>
        <a:buSzPct val="100000"/>
        <a:buFont typeface="Arial"/>
        <a:buChar char="•"/>
        <a:defRPr sz="28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144000" indent="0" algn="l" defTabSz="914400" rtl="0" eaLnBrk="1" latinLnBrk="0" hangingPunct="1">
        <a:spcBef>
          <a:spcPts val="600"/>
        </a:spcBef>
        <a:buClr>
          <a:schemeClr val="accent1"/>
        </a:buClr>
        <a:buFont typeface="Lucida Grande"/>
        <a:buChar char=" "/>
        <a:defRPr sz="24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1888232"/>
            <a:ext cx="8150103" cy="1828800"/>
          </a:xfrm>
        </p:spPr>
        <p:txBody>
          <a:bodyPr/>
          <a:lstStyle/>
          <a:p>
            <a:r>
              <a:rPr lang="en-US" dirty="0" smtClean="0"/>
              <a:t>HOMOMORPHIC ENCRYPTION</a:t>
            </a:r>
            <a:br>
              <a:rPr lang="en-US" dirty="0" smtClean="0"/>
            </a:br>
            <a:r>
              <a:rPr lang="en-US" dirty="0" smtClean="0"/>
              <a:t>FROM CODES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9035" y="620688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Andrej Bogdanov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Chinese University of Hong Kong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4562544"/>
            <a:ext cx="64447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accent1"/>
                </a:solidFill>
              </a:rPr>
              <a:t>with</a:t>
            </a:r>
            <a:r>
              <a:rPr lang="en-US" sz="2400" dirty="0" smtClean="0">
                <a:solidFill>
                  <a:schemeClr val="bg1"/>
                </a:solidFill>
              </a:rPr>
              <a:t> Chin Ho Lee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Chinese University of Hong Kong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83611" y="6173771"/>
            <a:ext cx="488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/>
                </a:solidFill>
                <a:latin typeface="Century Gothic"/>
                <a:cs typeface="Century Gothic"/>
              </a:rPr>
              <a:t>Post-Quantum Cryptography | 9 Feb 2012</a:t>
            </a:r>
            <a:endParaRPr lang="en-US" dirty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8359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and security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15616" y="2276872"/>
            <a:ext cx="1296144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ket 4"/>
          <p:cNvSpPr/>
          <p:nvPr/>
        </p:nvSpPr>
        <p:spPr>
          <a:xfrm>
            <a:off x="1115616" y="1556792"/>
            <a:ext cx="144016" cy="1656184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 flipH="1">
            <a:off x="5076056" y="1556792"/>
            <a:ext cx="144016" cy="1656184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01056" y="1566292"/>
            <a:ext cx="5607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M</a:t>
            </a:r>
            <a:endParaRPr lang="en-US" sz="3200" b="1" dirty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2014036"/>
            <a:ext cx="4369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P</a:t>
            </a:r>
            <a:endParaRPr lang="en-US" sz="3200" b="1" dirty="0">
              <a:latin typeface="Garamond"/>
              <a:cs typeface="Garamond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11760" y="1566292"/>
            <a:ext cx="0" cy="71058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15616" y="2492896"/>
            <a:ext cx="1296144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64586" y="2348880"/>
            <a:ext cx="377026" cy="2880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12615" y="2217564"/>
            <a:ext cx="47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3</a:t>
            </a:r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s</a:t>
            </a:r>
            <a:endParaRPr lang="en-US" sz="2400" i="1" dirty="0">
              <a:solidFill>
                <a:schemeClr val="tx2"/>
              </a:solidFill>
              <a:latin typeface="Garamond"/>
              <a:cs typeface="Garamond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115616" y="3454400"/>
            <a:ext cx="4104456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966616" y="3310384"/>
            <a:ext cx="377026" cy="2880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95184" y="3183359"/>
            <a:ext cx="389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endParaRPr lang="en-US" sz="2400" i="1" dirty="0">
              <a:solidFill>
                <a:schemeClr val="tx2"/>
              </a:solidFill>
              <a:latin typeface="Garamond"/>
              <a:cs typeface="Garamond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636292" y="1566292"/>
            <a:ext cx="0" cy="71058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54176" y="1772816"/>
            <a:ext cx="377026" cy="2880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94811" y="1628800"/>
            <a:ext cx="1111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s = </a:t>
            </a:r>
            <a:r>
              <a:rPr lang="en-US" sz="2400" i="1" dirty="0" err="1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r>
              <a:rPr lang="en-US" sz="2400" i="1" baseline="30000" dirty="0" err="1" smtClean="0">
                <a:solidFill>
                  <a:schemeClr val="tx2"/>
                </a:solidFill>
                <a:latin typeface="Symbol" charset="2"/>
                <a:cs typeface="Symbol" charset="2"/>
              </a:rPr>
              <a:t>a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/4</a:t>
            </a:r>
            <a:endParaRPr lang="en-US" baseline="30000" dirty="0">
              <a:solidFill>
                <a:schemeClr val="tx2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474196" y="1556792"/>
            <a:ext cx="0" cy="1656184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292080" y="2204864"/>
            <a:ext cx="377026" cy="2880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20015" y="2060848"/>
            <a:ext cx="82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1-</a:t>
            </a:r>
            <a:r>
              <a:rPr lang="en-US" sz="2400" i="1" baseline="30000" dirty="0" smtClean="0">
                <a:solidFill>
                  <a:schemeClr val="tx2"/>
                </a:solidFill>
                <a:latin typeface="Symbol" charset="2"/>
                <a:cs typeface="Symbol" charset="2"/>
              </a:rPr>
              <a:t>a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/8</a:t>
            </a:r>
            <a:endParaRPr lang="en-US" baseline="300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22268" y="1887215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noise rate </a:t>
            </a:r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r>
              <a:rPr lang="en-US" sz="2400" i="1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-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1+</a:t>
            </a:r>
            <a:r>
              <a:rPr lang="en-US" sz="2400" i="1" baseline="30000" dirty="0" smtClean="0">
                <a:solidFill>
                  <a:schemeClr val="tx2"/>
                </a:solidFill>
                <a:latin typeface="Symbol" charset="2"/>
                <a:cs typeface="Symbol" charset="2"/>
              </a:rPr>
              <a:t>a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/4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34154" y="2492896"/>
            <a:ext cx="2026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field size </a:t>
            </a:r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q</a:t>
            </a:r>
            <a:r>
              <a:rPr lang="en-US" sz="2400" i="1" baseline="30000" dirty="0">
                <a:solidFill>
                  <a:schemeClr val="tx2"/>
                </a:solidFill>
                <a:latin typeface="Garamond"/>
                <a:cs typeface="Garamond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≈ </a:t>
            </a: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2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956376" y="2411596"/>
            <a:ext cx="403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r>
              <a:rPr lang="en-US" i="1" baseline="30000" dirty="0" err="1" smtClean="0">
                <a:solidFill>
                  <a:schemeClr val="tx2"/>
                </a:solidFill>
                <a:latin typeface="Symbol" charset="2"/>
                <a:cs typeface="Symbol" charset="2"/>
              </a:rPr>
              <a:t>a</a:t>
            </a:r>
            <a:endParaRPr lang="en-US" baseline="30000" dirty="0">
              <a:solidFill>
                <a:schemeClr val="tx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91760" y="4509120"/>
            <a:ext cx="7268935" cy="657364"/>
            <a:chOff x="891760" y="4509120"/>
            <a:chExt cx="7268935" cy="657364"/>
          </a:xfrm>
        </p:grpSpPr>
        <p:sp>
          <p:nvSpPr>
            <p:cNvPr id="36" name="Rectangle 35"/>
            <p:cNvSpPr/>
            <p:nvPr/>
          </p:nvSpPr>
          <p:spPr>
            <a:xfrm>
              <a:off x="891760" y="4509120"/>
              <a:ext cx="7268935" cy="6573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91760" y="4571256"/>
              <a:ext cx="7167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Garamond"/>
                  <a:cs typeface="Garamond"/>
                </a:rPr>
                <a:t>(</a:t>
              </a:r>
              <a:r>
                <a:rPr lang="en-US" sz="2800" b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schemeClr val="bg1"/>
                  </a:solidFill>
                  <a:latin typeface="Garamond"/>
                  <a:cs typeface="Garamond"/>
                </a:rPr>
                <a:t>, </a:t>
              </a:r>
              <a:r>
                <a:rPr lang="en-US" sz="2800" dirty="0" err="1" smtClean="0">
                  <a:solidFill>
                    <a:schemeClr val="bg1"/>
                  </a:solidFill>
                  <a:latin typeface="Garamond"/>
                  <a:cs typeface="Garamond"/>
                </a:rPr>
                <a:t>Enc</a:t>
              </a:r>
              <a:r>
                <a:rPr lang="en-US" sz="2800" b="1" baseline="-25000" dirty="0" err="1" smtClean="0">
                  <a:solidFill>
                    <a:schemeClr val="bg1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schemeClr val="bg1"/>
                  </a:solidFill>
                  <a:latin typeface="Garamond"/>
                  <a:cs typeface="Garamond"/>
                </a:rPr>
                <a:t>(0)) </a:t>
              </a:r>
              <a:r>
                <a:rPr lang="en-US" sz="2800" dirty="0" smtClean="0">
                  <a:solidFill>
                    <a:schemeClr val="bg1"/>
                  </a:solidFill>
                </a:rPr>
                <a:t>is </a:t>
              </a:r>
              <a:r>
                <a:rPr lang="en-US" sz="2800" dirty="0" smtClean="0">
                  <a:solidFill>
                    <a:srgbClr val="C66951"/>
                  </a:solidFill>
                </a:rPr>
                <a:t>pseudorandom</a:t>
              </a:r>
              <a:r>
                <a:rPr lang="en-US" sz="2800" dirty="0" smtClean="0">
                  <a:solidFill>
                    <a:schemeClr val="bg1"/>
                  </a:solidFill>
                </a:rPr>
                <a:t> with hardness </a:t>
              </a:r>
              <a:r>
                <a:rPr lang="en-US" sz="2800" dirty="0" smtClean="0">
                  <a:solidFill>
                    <a:srgbClr val="FFFFFF"/>
                  </a:solidFill>
                  <a:latin typeface="Garamond"/>
                  <a:cs typeface="Garamond"/>
                </a:rPr>
                <a:t>2</a:t>
              </a:r>
              <a:endParaRPr lang="en-US" sz="2800" dirty="0">
                <a:solidFill>
                  <a:srgbClr val="FFFFFF"/>
                </a:solidFill>
                <a:latin typeface="Garamond"/>
                <a:cs typeface="Garamond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57244" y="4509120"/>
              <a:ext cx="4034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solidFill>
                    <a:srgbClr val="FFFFFF"/>
                  </a:solidFill>
                  <a:latin typeface="Garamond"/>
                  <a:cs typeface="Garamond"/>
                </a:rPr>
                <a:t>n</a:t>
              </a:r>
              <a:r>
                <a:rPr lang="en-US" i="1" baseline="30000" dirty="0" err="1" smtClean="0">
                  <a:solidFill>
                    <a:srgbClr val="FFFFFF"/>
                  </a:solidFill>
                  <a:latin typeface="Symbol" charset="2"/>
                  <a:cs typeface="Symbol" charset="2"/>
                </a:rPr>
                <a:t>g</a:t>
              </a:r>
              <a:endParaRPr lang="en-US" baseline="300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931350" y="3861048"/>
            <a:ext cx="3208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Security conjecture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31572" y="5210036"/>
            <a:ext cx="555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For some </a:t>
            </a:r>
            <a:r>
              <a:rPr lang="en-US" sz="2400" dirty="0" smtClean="0">
                <a:solidFill>
                  <a:schemeClr val="tx2"/>
                </a:solidFill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chemeClr val="tx2"/>
                </a:solidFill>
                <a:latin typeface="Symbol" charset="2"/>
                <a:cs typeface="Symbol" charset="2"/>
              </a:rPr>
              <a:t>g</a:t>
            </a: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 &gt; 0</a:t>
            </a:r>
            <a:r>
              <a:rPr lang="en-US" sz="2400" dirty="0" smtClean="0">
                <a:solidFill>
                  <a:schemeClr val="tx2"/>
                </a:solidFill>
              </a:rPr>
              <a:t> and </a:t>
            </a:r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schemeClr val="tx2"/>
                </a:solidFill>
              </a:rPr>
              <a:t> sufficiently large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4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parameters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6920" y="1249596"/>
            <a:ext cx="6984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Parameters chosen to foil obvious attacks …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88" y="1844824"/>
            <a:ext cx="570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look for linear dependencies in encryption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6511" y="2276872"/>
            <a:ext cx="3508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search the </a:t>
            </a:r>
            <a:r>
              <a:rPr lang="en-US" sz="2400" dirty="0" err="1" smtClean="0"/>
              <a:t>nullspace</a:t>
            </a:r>
            <a:r>
              <a:rPr lang="en-US" sz="2400" dirty="0" smtClean="0"/>
              <a:t> of </a:t>
            </a:r>
            <a:r>
              <a:rPr lang="en-US" sz="2400" b="1" dirty="0" smtClean="0">
                <a:latin typeface="Garamond"/>
                <a:cs typeface="Garamond"/>
              </a:rPr>
              <a:t>P</a:t>
            </a:r>
            <a:endParaRPr lang="en-US" sz="2400" b="1" dirty="0"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6892" y="3068960"/>
            <a:ext cx="453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 some </a:t>
            </a:r>
            <a:r>
              <a:rPr lang="en-US" sz="2800" dirty="0" smtClean="0">
                <a:solidFill>
                  <a:srgbClr val="C66951"/>
                </a:solidFill>
              </a:rPr>
              <a:t>less obvious </a:t>
            </a:r>
            <a:r>
              <a:rPr lang="en-US" sz="2800" dirty="0" smtClean="0"/>
              <a:t>ones …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7732" y="3687415"/>
            <a:ext cx="3792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exploit rank-deficiency of </a:t>
            </a:r>
            <a:r>
              <a:rPr lang="en-US" sz="2400" b="1" dirty="0" smtClean="0">
                <a:latin typeface="Garamond"/>
                <a:cs typeface="Garamond"/>
              </a:rPr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3540" y="4149080"/>
            <a:ext cx="5729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normalize </a:t>
            </a:r>
            <a:r>
              <a:rPr lang="en-US" sz="2400" b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cs typeface="Garamond"/>
              </a:rPr>
              <a:t>(</a:t>
            </a:r>
            <a:r>
              <a:rPr lang="en-US" sz="2400" dirty="0" err="1" smtClean="0">
                <a:cs typeface="Garamond"/>
              </a:rPr>
              <a:t>Sidelnikov</a:t>
            </a:r>
            <a:r>
              <a:rPr lang="en-US" sz="2400" dirty="0" err="1" smtClean="0">
                <a:cs typeface="Garamond"/>
              </a:rPr>
              <a:t>-Shestakov</a:t>
            </a:r>
            <a:r>
              <a:rPr lang="en-US" sz="2400" dirty="0" smtClean="0">
                <a:cs typeface="Garamond"/>
              </a:rPr>
              <a:t> attack)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6892" y="4922004"/>
            <a:ext cx="5658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 and with </a:t>
            </a:r>
            <a:r>
              <a:rPr lang="en-US" sz="2800" dirty="0" smtClean="0">
                <a:solidFill>
                  <a:schemeClr val="accent1"/>
                </a:solidFill>
              </a:rPr>
              <a:t>homomorphism</a:t>
            </a:r>
            <a:r>
              <a:rPr lang="en-US" sz="2800" dirty="0" smtClean="0"/>
              <a:t> in mind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5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9552" y="5373216"/>
            <a:ext cx="5976664" cy="720080"/>
          </a:xfrm>
          <a:prstGeom prst="rect">
            <a:avLst/>
          </a:prstGeom>
          <a:solidFill>
            <a:srgbClr val="53494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9552" y="3645024"/>
            <a:ext cx="5976664" cy="720080"/>
          </a:xfrm>
          <a:prstGeom prst="rect">
            <a:avLst/>
          </a:prstGeom>
          <a:solidFill>
            <a:srgbClr val="53494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world without noise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249596"/>
            <a:ext cx="4126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Encryptions are </a:t>
            </a:r>
            <a:r>
              <a:rPr lang="en-US" sz="2800" dirty="0" smtClean="0">
                <a:solidFill>
                  <a:srgbClr val="C66951"/>
                </a:solidFill>
              </a:rPr>
              <a:t>additive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71364" y="1772816"/>
            <a:ext cx="21074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Garamond"/>
                <a:cs typeface="Garamond"/>
              </a:rPr>
              <a:t>Enc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) 	</a:t>
            </a:r>
            <a:endParaRPr lang="en-US" sz="3200" i="1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364" y="2289572"/>
            <a:ext cx="14959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Garamond"/>
                <a:cs typeface="Garamond"/>
              </a:rPr>
              <a:t>Enc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’)</a:t>
            </a:r>
            <a:endParaRPr lang="en-US" sz="3200" i="1" dirty="0">
              <a:latin typeface="Garamond"/>
              <a:cs typeface="Garamon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417" y="1772816"/>
            <a:ext cx="211610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3200" i="1" dirty="0">
                <a:solidFill>
                  <a:prstClr val="black"/>
                </a:solidFill>
                <a:latin typeface="Garamond"/>
                <a:cs typeface="Garamond"/>
              </a:rPr>
              <a:t>r </a:t>
            </a:r>
            <a:r>
              <a:rPr lang="en-US" sz="32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3200" i="1" dirty="0">
                <a:solidFill>
                  <a:prstClr val="black"/>
                </a:solidFill>
                <a:latin typeface="Garamond"/>
                <a:cs typeface="Garamond"/>
              </a:rPr>
              <a:t>m </a:t>
            </a:r>
            <a:r>
              <a:rPr lang="en-US" sz="3200" b="1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32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5417" y="2289572"/>
            <a:ext cx="229564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’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’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32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916232"/>
            <a:ext cx="25202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Garamond"/>
                <a:cs typeface="Garamond"/>
              </a:rPr>
              <a:t>Enc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m + m</a:t>
            </a:r>
            <a:r>
              <a:rPr lang="en-US" sz="3200" dirty="0" smtClean="0">
                <a:latin typeface="Garamond"/>
                <a:cs typeface="Garamond"/>
              </a:rPr>
              <a:t>’)</a:t>
            </a:r>
            <a:endParaRPr lang="en-US" sz="3200" i="1" dirty="0">
              <a:latin typeface="Garamond"/>
              <a:cs typeface="Garamo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5932" y="2924944"/>
            <a:ext cx="411204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= (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r + r’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m + m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’)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32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27584" y="2924944"/>
            <a:ext cx="5976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3568" y="4777988"/>
            <a:ext cx="4893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…and </a:t>
            </a:r>
            <a:r>
              <a:rPr lang="en-US" sz="2800" dirty="0" smtClean="0">
                <a:solidFill>
                  <a:schemeClr val="accent1"/>
                </a:solidFill>
              </a:rPr>
              <a:t>somewhat multiplicative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7" y="5364504"/>
            <a:ext cx="61206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  <a:latin typeface="Garamond"/>
                <a:cs typeface="Garamond"/>
              </a:rPr>
              <a:t>Enc</a:t>
            </a:r>
            <a:r>
              <a:rPr lang="en-US" sz="3200" dirty="0" smtClean="0">
                <a:solidFill>
                  <a:srgbClr val="FFFFFF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srgbClr val="FFFFFF"/>
                </a:solidFill>
                <a:latin typeface="Garamond"/>
                <a:cs typeface="Garamond"/>
              </a:rPr>
              <a:t>) ⋅ </a:t>
            </a:r>
            <a:r>
              <a:rPr lang="en-US" sz="3200" dirty="0" err="1" smtClean="0">
                <a:solidFill>
                  <a:srgbClr val="FFFFFF"/>
                </a:solidFill>
                <a:latin typeface="Garamond"/>
                <a:cs typeface="Garamond"/>
              </a:rPr>
              <a:t>Enc</a:t>
            </a:r>
            <a:r>
              <a:rPr lang="en-US" sz="3200" dirty="0" smtClean="0">
                <a:solidFill>
                  <a:srgbClr val="FFFFFF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srgbClr val="FFFFFF"/>
                </a:solidFill>
                <a:latin typeface="Garamond"/>
                <a:cs typeface="Garamond"/>
              </a:rPr>
              <a:t>’) ⊆ Dec(</a:t>
            </a:r>
            <a:r>
              <a:rPr lang="en-US" sz="3200" i="1" dirty="0" err="1" smtClean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lang="en-US" sz="3200" dirty="0" err="1" smtClean="0">
                <a:solidFill>
                  <a:srgbClr val="FFFFFF"/>
                </a:solidFill>
                <a:latin typeface="Garamond"/>
                <a:cs typeface="Garamond"/>
              </a:rPr>
              <a:t>⋅</a:t>
            </a:r>
            <a:r>
              <a:rPr lang="en-US" sz="3200" i="1" dirty="0" err="1" smtClean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srgbClr val="FFFFFF"/>
                </a:solidFill>
                <a:latin typeface="Garamond"/>
                <a:cs typeface="Garamond"/>
              </a:rPr>
              <a:t>’)</a:t>
            </a:r>
            <a:endParaRPr lang="en-US" sz="3200" i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3645024"/>
            <a:ext cx="61206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Garamond"/>
                <a:cs typeface="Garamond"/>
              </a:rPr>
              <a:t>Enc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schemeClr val="bg1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) + </a:t>
            </a:r>
            <a:r>
              <a:rPr lang="en-US" sz="3200" dirty="0" err="1" smtClean="0">
                <a:solidFill>
                  <a:schemeClr val="bg1"/>
                </a:solidFill>
                <a:latin typeface="Garamond"/>
                <a:cs typeface="Garamond"/>
              </a:rPr>
              <a:t>Enc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schemeClr val="bg1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’) ⊆ </a:t>
            </a:r>
            <a:r>
              <a:rPr lang="en-US" sz="3200" dirty="0" err="1" smtClean="0">
                <a:solidFill>
                  <a:schemeClr val="bg1"/>
                </a:solidFill>
                <a:latin typeface="Garamond"/>
                <a:cs typeface="Garamond"/>
              </a:rPr>
              <a:t>Enc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schemeClr val="bg1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 + </a:t>
            </a:r>
            <a:r>
              <a:rPr lang="en-US" sz="3200" i="1" dirty="0" smtClean="0">
                <a:solidFill>
                  <a:schemeClr val="bg1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’)</a:t>
            </a:r>
            <a:endParaRPr lang="en-US" sz="3200" i="1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8830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spaces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7584" y="1484784"/>
            <a:ext cx="3312368" cy="172819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11841" y="1473200"/>
            <a:ext cx="585621" cy="1727200"/>
          </a:xfrm>
          <a:custGeom>
            <a:avLst/>
            <a:gdLst>
              <a:gd name="connsiteX0" fmla="*/ 264659 w 585621"/>
              <a:gd name="connsiteY0" fmla="*/ 0 h 1727200"/>
              <a:gd name="connsiteX1" fmla="*/ 10659 w 585621"/>
              <a:gd name="connsiteY1" fmla="*/ 457200 h 1727200"/>
              <a:gd name="connsiteX2" fmla="*/ 582159 w 585621"/>
              <a:gd name="connsiteY2" fmla="*/ 1282700 h 1727200"/>
              <a:gd name="connsiteX3" fmla="*/ 264659 w 585621"/>
              <a:gd name="connsiteY3" fmla="*/ 1727200 h 172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621" h="1727200">
                <a:moveTo>
                  <a:pt x="264659" y="0"/>
                </a:moveTo>
                <a:cubicBezTo>
                  <a:pt x="111200" y="121708"/>
                  <a:pt x="-42258" y="243417"/>
                  <a:pt x="10659" y="457200"/>
                </a:cubicBezTo>
                <a:cubicBezTo>
                  <a:pt x="63576" y="670983"/>
                  <a:pt x="539826" y="1071033"/>
                  <a:pt x="582159" y="1282700"/>
                </a:cubicBezTo>
                <a:cubicBezTo>
                  <a:pt x="624492" y="1494367"/>
                  <a:pt x="264659" y="1727200"/>
                  <a:pt x="264659" y="1727200"/>
                </a:cubicBez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7584" y="1484784"/>
            <a:ext cx="1037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Garamond"/>
                <a:cs typeface="Garamond"/>
              </a:rPr>
              <a:t>Dec</a:t>
            </a:r>
            <a:r>
              <a:rPr lang="en-US" sz="2400" dirty="0" smtClean="0">
                <a:latin typeface="Garamond"/>
                <a:cs typeface="Garamond"/>
              </a:rPr>
              <a:t>(0)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059832" y="2679303"/>
            <a:ext cx="1037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Garamond"/>
                <a:cs typeface="Garamond"/>
              </a:rPr>
              <a:t>Dec</a:t>
            </a:r>
            <a:r>
              <a:rPr lang="en-US" sz="2400" dirty="0" smtClean="0">
                <a:latin typeface="Garamond"/>
                <a:cs typeface="Garamond"/>
              </a:rPr>
              <a:t>(1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  <a:endParaRPr lang="en-US" sz="2400" dirty="0"/>
          </a:p>
        </p:txBody>
      </p:sp>
      <p:sp>
        <p:nvSpPr>
          <p:cNvPr id="14" name="Freeform 13"/>
          <p:cNvSpPr/>
          <p:nvPr/>
        </p:nvSpPr>
        <p:spPr>
          <a:xfrm>
            <a:off x="971600" y="2114275"/>
            <a:ext cx="1530373" cy="882677"/>
          </a:xfrm>
          <a:custGeom>
            <a:avLst/>
            <a:gdLst>
              <a:gd name="connsiteX0" fmla="*/ 304875 w 1848462"/>
              <a:gd name="connsiteY0" fmla="*/ 139753 h 1066142"/>
              <a:gd name="connsiteX1" fmla="*/ 800175 w 1848462"/>
              <a:gd name="connsiteY1" fmla="*/ 53 h 1066142"/>
              <a:gd name="connsiteX2" fmla="*/ 1384375 w 1848462"/>
              <a:gd name="connsiteY2" fmla="*/ 127053 h 1066142"/>
              <a:gd name="connsiteX3" fmla="*/ 1524075 w 1848462"/>
              <a:gd name="connsiteY3" fmla="*/ 406453 h 1066142"/>
              <a:gd name="connsiteX4" fmla="*/ 1358975 w 1848462"/>
              <a:gd name="connsiteY4" fmla="*/ 596953 h 1066142"/>
              <a:gd name="connsiteX5" fmla="*/ 1803475 w 1848462"/>
              <a:gd name="connsiteY5" fmla="*/ 698553 h 1066142"/>
              <a:gd name="connsiteX6" fmla="*/ 1663775 w 1848462"/>
              <a:gd name="connsiteY6" fmla="*/ 1003353 h 1066142"/>
              <a:gd name="connsiteX7" fmla="*/ 304875 w 1848462"/>
              <a:gd name="connsiteY7" fmla="*/ 1016053 h 1066142"/>
              <a:gd name="connsiteX8" fmla="*/ 75 w 1848462"/>
              <a:gd name="connsiteY8" fmla="*/ 457253 h 1066142"/>
              <a:gd name="connsiteX9" fmla="*/ 304875 w 1848462"/>
              <a:gd name="connsiteY9" fmla="*/ 139753 h 106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8462" h="1066142">
                <a:moveTo>
                  <a:pt x="304875" y="139753"/>
                </a:moveTo>
                <a:cubicBezTo>
                  <a:pt x="438225" y="63553"/>
                  <a:pt x="620258" y="2170"/>
                  <a:pt x="800175" y="53"/>
                </a:cubicBezTo>
                <a:cubicBezTo>
                  <a:pt x="980092" y="-2064"/>
                  <a:pt x="1263725" y="59320"/>
                  <a:pt x="1384375" y="127053"/>
                </a:cubicBezTo>
                <a:cubicBezTo>
                  <a:pt x="1505025" y="194786"/>
                  <a:pt x="1528308" y="328136"/>
                  <a:pt x="1524075" y="406453"/>
                </a:cubicBezTo>
                <a:cubicBezTo>
                  <a:pt x="1519842" y="484770"/>
                  <a:pt x="1312408" y="548270"/>
                  <a:pt x="1358975" y="596953"/>
                </a:cubicBezTo>
                <a:cubicBezTo>
                  <a:pt x="1405542" y="645636"/>
                  <a:pt x="1752675" y="630820"/>
                  <a:pt x="1803475" y="698553"/>
                </a:cubicBezTo>
                <a:cubicBezTo>
                  <a:pt x="1854275" y="766286"/>
                  <a:pt x="1913542" y="950436"/>
                  <a:pt x="1663775" y="1003353"/>
                </a:cubicBezTo>
                <a:cubicBezTo>
                  <a:pt x="1414008" y="1056270"/>
                  <a:pt x="582158" y="1107070"/>
                  <a:pt x="304875" y="1016053"/>
                </a:cubicBezTo>
                <a:cubicBezTo>
                  <a:pt x="27592" y="925036"/>
                  <a:pt x="4308" y="603303"/>
                  <a:pt x="75" y="457253"/>
                </a:cubicBezTo>
                <a:cubicBezTo>
                  <a:pt x="-4158" y="311203"/>
                  <a:pt x="171525" y="215953"/>
                  <a:pt x="304875" y="139753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2465563" y="1682227"/>
            <a:ext cx="1530373" cy="882677"/>
          </a:xfrm>
          <a:custGeom>
            <a:avLst/>
            <a:gdLst>
              <a:gd name="connsiteX0" fmla="*/ 304875 w 1848462"/>
              <a:gd name="connsiteY0" fmla="*/ 139753 h 1066142"/>
              <a:gd name="connsiteX1" fmla="*/ 800175 w 1848462"/>
              <a:gd name="connsiteY1" fmla="*/ 53 h 1066142"/>
              <a:gd name="connsiteX2" fmla="*/ 1384375 w 1848462"/>
              <a:gd name="connsiteY2" fmla="*/ 127053 h 1066142"/>
              <a:gd name="connsiteX3" fmla="*/ 1524075 w 1848462"/>
              <a:gd name="connsiteY3" fmla="*/ 406453 h 1066142"/>
              <a:gd name="connsiteX4" fmla="*/ 1358975 w 1848462"/>
              <a:gd name="connsiteY4" fmla="*/ 596953 h 1066142"/>
              <a:gd name="connsiteX5" fmla="*/ 1803475 w 1848462"/>
              <a:gd name="connsiteY5" fmla="*/ 698553 h 1066142"/>
              <a:gd name="connsiteX6" fmla="*/ 1663775 w 1848462"/>
              <a:gd name="connsiteY6" fmla="*/ 1003353 h 1066142"/>
              <a:gd name="connsiteX7" fmla="*/ 304875 w 1848462"/>
              <a:gd name="connsiteY7" fmla="*/ 1016053 h 1066142"/>
              <a:gd name="connsiteX8" fmla="*/ 75 w 1848462"/>
              <a:gd name="connsiteY8" fmla="*/ 457253 h 1066142"/>
              <a:gd name="connsiteX9" fmla="*/ 304875 w 1848462"/>
              <a:gd name="connsiteY9" fmla="*/ 139753 h 106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8462" h="1066142">
                <a:moveTo>
                  <a:pt x="304875" y="139753"/>
                </a:moveTo>
                <a:cubicBezTo>
                  <a:pt x="438225" y="63553"/>
                  <a:pt x="620258" y="2170"/>
                  <a:pt x="800175" y="53"/>
                </a:cubicBezTo>
                <a:cubicBezTo>
                  <a:pt x="980092" y="-2064"/>
                  <a:pt x="1263725" y="59320"/>
                  <a:pt x="1384375" y="127053"/>
                </a:cubicBezTo>
                <a:cubicBezTo>
                  <a:pt x="1505025" y="194786"/>
                  <a:pt x="1528308" y="328136"/>
                  <a:pt x="1524075" y="406453"/>
                </a:cubicBezTo>
                <a:cubicBezTo>
                  <a:pt x="1519842" y="484770"/>
                  <a:pt x="1312408" y="548270"/>
                  <a:pt x="1358975" y="596953"/>
                </a:cubicBezTo>
                <a:cubicBezTo>
                  <a:pt x="1405542" y="645636"/>
                  <a:pt x="1752675" y="630820"/>
                  <a:pt x="1803475" y="698553"/>
                </a:cubicBezTo>
                <a:cubicBezTo>
                  <a:pt x="1854275" y="766286"/>
                  <a:pt x="1913542" y="950436"/>
                  <a:pt x="1663775" y="1003353"/>
                </a:cubicBezTo>
                <a:cubicBezTo>
                  <a:pt x="1414008" y="1056270"/>
                  <a:pt x="582158" y="1107070"/>
                  <a:pt x="304875" y="1016053"/>
                </a:cubicBezTo>
                <a:cubicBezTo>
                  <a:pt x="27592" y="925036"/>
                  <a:pt x="4308" y="603303"/>
                  <a:pt x="75" y="457253"/>
                </a:cubicBezTo>
                <a:cubicBezTo>
                  <a:pt x="-4158" y="311203"/>
                  <a:pt x="171525" y="215953"/>
                  <a:pt x="304875" y="139753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28143" y="2310780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Garamond"/>
                <a:cs typeface="Garamond"/>
              </a:rPr>
              <a:t>Enc</a:t>
            </a:r>
            <a:r>
              <a:rPr lang="en-US" sz="2400" dirty="0" smtClean="0">
                <a:latin typeface="Garamond"/>
                <a:cs typeface="Garamond"/>
              </a:rPr>
              <a:t>(0)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2849873" y="1838740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Garamond"/>
                <a:cs typeface="Garamond"/>
              </a:rPr>
              <a:t>Enc</a:t>
            </a:r>
            <a:r>
              <a:rPr lang="en-US" sz="2400" dirty="0" smtClean="0">
                <a:latin typeface="Garamond"/>
                <a:cs typeface="Garamond"/>
              </a:rPr>
              <a:t>(1)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42440" y="3183359"/>
            <a:ext cx="102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{0, 1}</a:t>
            </a:r>
            <a:r>
              <a:rPr lang="en-US" sz="2400" i="1" baseline="30000" dirty="0" smtClean="0">
                <a:latin typeface="Garamond"/>
                <a:cs typeface="Garamond"/>
              </a:rPr>
              <a:t>n</a:t>
            </a:r>
            <a:endParaRPr lang="en-US" sz="2400" i="1" baseline="30000" dirty="0">
              <a:latin typeface="Garamond"/>
              <a:cs typeface="Garamond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7584" y="3861048"/>
            <a:ext cx="18361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  <a:latin typeface="Garamond"/>
                <a:cs typeface="Garamond"/>
              </a:rPr>
              <a:t>Enc</a:t>
            </a:r>
            <a:r>
              <a:rPr lang="en-US" sz="3200" baseline="-25000" dirty="0" err="1" smtClean="0">
                <a:solidFill>
                  <a:srgbClr val="000000"/>
                </a:solidFill>
                <a:latin typeface="Garamond"/>
                <a:cs typeface="Garamond"/>
              </a:rPr>
              <a:t>PK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(</a:t>
            </a:r>
            <a:r>
              <a:rPr lang="en-US" sz="3200" i="1" dirty="0">
                <a:solidFill>
                  <a:srgbClr val="000000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):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20172" y="3861048"/>
            <a:ext cx="46382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cs typeface="Garamond"/>
              </a:rPr>
              <a:t>possible </a:t>
            </a:r>
            <a:r>
              <a:rPr lang="en-US" sz="3200" dirty="0" smtClean="0">
                <a:solidFill>
                  <a:schemeClr val="accent1"/>
                </a:solidFill>
                <a:cs typeface="Garamond"/>
              </a:rPr>
              <a:t>encryptions</a:t>
            </a:r>
            <a:r>
              <a:rPr lang="en-US" sz="3200" dirty="0" smtClean="0">
                <a:solidFill>
                  <a:srgbClr val="000000"/>
                </a:solidFill>
                <a:cs typeface="Garamond"/>
              </a:rPr>
              <a:t> of 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m</a:t>
            </a:r>
            <a:endParaRPr lang="en-US" i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7584" y="5076472"/>
            <a:ext cx="180890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  <a:latin typeface="Garamond"/>
                <a:cs typeface="Garamond"/>
              </a:rPr>
              <a:t>Dec</a:t>
            </a:r>
            <a:r>
              <a:rPr lang="en-US" sz="3200" baseline="-25000" dirty="0" err="1" smtClean="0">
                <a:solidFill>
                  <a:srgbClr val="000000"/>
                </a:solidFill>
                <a:latin typeface="Garamond"/>
                <a:cs typeface="Garamond"/>
              </a:rPr>
              <a:t>SK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(</a:t>
            </a:r>
            <a:r>
              <a:rPr lang="en-US" sz="3200" i="1" dirty="0">
                <a:solidFill>
                  <a:srgbClr val="000000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):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25192" y="5076472"/>
            <a:ext cx="521963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0000"/>
                </a:solidFill>
                <a:cs typeface="Garamond"/>
              </a:rPr>
              <a:t>ciphertexts</a:t>
            </a:r>
            <a:r>
              <a:rPr lang="en-US" sz="3200" dirty="0" smtClean="0">
                <a:solidFill>
                  <a:srgbClr val="000000"/>
                </a:solidFill>
                <a:cs typeface="Garamond"/>
              </a:rPr>
              <a:t> that </a:t>
            </a:r>
            <a:r>
              <a:rPr lang="en-US" sz="3200" dirty="0" smtClean="0">
                <a:solidFill>
                  <a:srgbClr val="C66951"/>
                </a:solidFill>
                <a:cs typeface="Garamond"/>
              </a:rPr>
              <a:t>decrypt</a:t>
            </a:r>
            <a:r>
              <a:rPr lang="en-US" sz="3200" dirty="0" smtClean="0">
                <a:solidFill>
                  <a:srgbClr val="000000"/>
                </a:solidFill>
                <a:cs typeface="Garamond"/>
              </a:rPr>
              <a:t> to 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m</a:t>
            </a:r>
            <a:endParaRPr lang="en-US" i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25192" y="4390504"/>
            <a:ext cx="3066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assuming no noise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26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spaces and homomorphism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249596"/>
            <a:ext cx="1591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 we had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1764104"/>
            <a:ext cx="61206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Garamond"/>
                <a:cs typeface="Garamond"/>
              </a:rPr>
              <a:t>Enc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) ⋅ </a:t>
            </a:r>
            <a:r>
              <a:rPr lang="en-US" sz="3200" b="1" dirty="0" err="1" smtClean="0">
                <a:latin typeface="Garamond"/>
                <a:cs typeface="Garamond"/>
              </a:rPr>
              <a:t>Enc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’) ⊆ </a:t>
            </a:r>
            <a:r>
              <a:rPr lang="en-US" sz="3200" b="1" dirty="0" err="1" smtClean="0">
                <a:latin typeface="Garamond"/>
                <a:cs typeface="Garamond"/>
              </a:rPr>
              <a:t>Enc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err="1" smtClean="0">
                <a:latin typeface="Garamond"/>
                <a:cs typeface="Garamond"/>
              </a:rPr>
              <a:t>m</a:t>
            </a:r>
            <a:r>
              <a:rPr lang="en-US" sz="3200" dirty="0" err="1" smtClean="0">
                <a:latin typeface="Garamond"/>
                <a:cs typeface="Garamond"/>
              </a:rPr>
              <a:t>⋅</a:t>
            </a:r>
            <a:r>
              <a:rPr lang="en-US" sz="3200" i="1" dirty="0" err="1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’)</a:t>
            </a:r>
            <a:endParaRPr lang="en-US" sz="3200" i="1" dirty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3" y="1196752"/>
            <a:ext cx="61206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Garamond"/>
                <a:cs typeface="Garamond"/>
              </a:rPr>
              <a:t>Enc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) + </a:t>
            </a:r>
            <a:r>
              <a:rPr lang="en-US" sz="3200" b="1" dirty="0" err="1" smtClean="0">
                <a:latin typeface="Garamond"/>
                <a:cs typeface="Garamond"/>
              </a:rPr>
              <a:t>Enc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’) ⊆ </a:t>
            </a:r>
            <a:r>
              <a:rPr lang="en-US" sz="3200" b="1" dirty="0" err="1" smtClean="0">
                <a:latin typeface="Garamond"/>
                <a:cs typeface="Garamond"/>
              </a:rPr>
              <a:t>Enc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 + </a:t>
            </a:r>
            <a:r>
              <a:rPr lang="en-US" sz="3200" i="1" dirty="0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’)</a:t>
            </a:r>
            <a:endParaRPr lang="en-US" sz="3200" i="1" dirty="0"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1163" y="1825660"/>
            <a:ext cx="766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and</a:t>
            </a:r>
            <a:endParaRPr lang="en-US" sz="28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187624" y="5089401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051720" y="5089401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915816" y="5089401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779912" y="5089401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85263" y="5305425"/>
            <a:ext cx="46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endParaRPr lang="en-US" sz="2400" baseline="-25000" dirty="0">
              <a:latin typeface="Garamond"/>
              <a:cs typeface="Garamond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77815" y="5305425"/>
            <a:ext cx="46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endParaRPr lang="en-US" sz="2400" baseline="-25000" dirty="0">
              <a:latin typeface="Garamond"/>
              <a:cs typeface="Garamon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41911" y="5305425"/>
            <a:ext cx="46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>
                <a:latin typeface="Garamond"/>
                <a:cs typeface="Garamond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06007" y="5305425"/>
            <a:ext cx="468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4</a:t>
            </a:r>
            <a:endParaRPr lang="en-US" sz="2400" baseline="-25000" dirty="0">
              <a:latin typeface="Garamond"/>
              <a:cs typeface="Garamond"/>
            </a:endParaRPr>
          </a:p>
        </p:txBody>
      </p:sp>
      <p:sp>
        <p:nvSpPr>
          <p:cNvPr id="22" name="Trapezoid 21"/>
          <p:cNvSpPr/>
          <p:nvPr/>
        </p:nvSpPr>
        <p:spPr>
          <a:xfrm>
            <a:off x="899592" y="3361209"/>
            <a:ext cx="3096344" cy="1728192"/>
          </a:xfrm>
          <a:prstGeom prst="trapezoid">
            <a:avLst/>
          </a:prstGeom>
          <a:solidFill>
            <a:schemeClr val="tx2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i="1" dirty="0">
              <a:latin typeface="Garamond"/>
              <a:cs typeface="Garamond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187624" y="3356992"/>
            <a:ext cx="2592288" cy="1728192"/>
            <a:chOff x="1187624" y="3356992"/>
            <a:chExt cx="2592288" cy="1728192"/>
          </a:xfrm>
        </p:grpSpPr>
        <p:grpSp>
          <p:nvGrpSpPr>
            <p:cNvPr id="6" name="Group 5"/>
            <p:cNvGrpSpPr/>
            <p:nvPr/>
          </p:nvGrpSpPr>
          <p:grpSpPr>
            <a:xfrm>
              <a:off x="3093740" y="4207604"/>
              <a:ext cx="504056" cy="458232"/>
              <a:chOff x="395536" y="2708920"/>
              <a:chExt cx="504056" cy="458232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395536" y="2708920"/>
                <a:ext cx="504056" cy="432048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80244" y="2797820"/>
                <a:ext cx="338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Garamond"/>
                    <a:cs typeface="Garamond"/>
                  </a:rPr>
                  <a:t>+</a:t>
                </a:r>
                <a:endParaRPr lang="en-US" dirty="0">
                  <a:solidFill>
                    <a:schemeClr val="bg1"/>
                  </a:solidFill>
                  <a:latin typeface="Garamond"/>
                  <a:cs typeface="Garamond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357040" y="4207604"/>
              <a:ext cx="504056" cy="458232"/>
              <a:chOff x="395536" y="2708920"/>
              <a:chExt cx="504056" cy="458232"/>
            </a:xfrm>
          </p:grpSpPr>
          <p:sp>
            <p:nvSpPr>
              <p:cNvPr id="38" name="Isosceles Triangle 37"/>
              <p:cNvSpPr/>
              <p:nvPr/>
            </p:nvSpPr>
            <p:spPr>
              <a:xfrm>
                <a:off x="395536" y="2708920"/>
                <a:ext cx="504056" cy="432048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80244" y="2797820"/>
                <a:ext cx="338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Garamond"/>
                    <a:cs typeface="Garamond"/>
                  </a:rPr>
                  <a:t>×</a:t>
                </a:r>
                <a:endParaRPr lang="en-US" dirty="0">
                  <a:solidFill>
                    <a:schemeClr val="bg1"/>
                  </a:solidFill>
                  <a:latin typeface="Garamond"/>
                  <a:cs typeface="Garamond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233836" y="3572232"/>
              <a:ext cx="504056" cy="458232"/>
              <a:chOff x="395536" y="2708920"/>
              <a:chExt cx="504056" cy="458232"/>
            </a:xfrm>
          </p:grpSpPr>
          <p:sp>
            <p:nvSpPr>
              <p:cNvPr id="45" name="Isosceles Triangle 44"/>
              <p:cNvSpPr/>
              <p:nvPr/>
            </p:nvSpPr>
            <p:spPr>
              <a:xfrm>
                <a:off x="395536" y="2708920"/>
                <a:ext cx="504056" cy="432048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80244" y="2797820"/>
                <a:ext cx="338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Garamond"/>
                    <a:cs typeface="Garamond"/>
                  </a:rPr>
                  <a:t>+</a:t>
                </a:r>
                <a:endParaRPr lang="en-US" dirty="0">
                  <a:solidFill>
                    <a:schemeClr val="bg1"/>
                  </a:solidFill>
                  <a:latin typeface="Garamond"/>
                  <a:cs typeface="Garamond"/>
                </a:endParaRPr>
              </a:p>
            </p:txBody>
          </p: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1187624" y="4653136"/>
              <a:ext cx="313539" cy="432048"/>
            </a:xfrm>
            <a:prstGeom prst="straightConnector1">
              <a:avLst/>
            </a:prstGeom>
            <a:ln w="127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2890309" y="4653136"/>
              <a:ext cx="313539" cy="432048"/>
            </a:xfrm>
            <a:prstGeom prst="straightConnector1">
              <a:avLst/>
            </a:prstGeom>
            <a:ln w="127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 flipV="1">
              <a:off x="1738181" y="4653136"/>
              <a:ext cx="313539" cy="432048"/>
            </a:xfrm>
            <a:prstGeom prst="straightConnector1">
              <a:avLst/>
            </a:prstGeom>
            <a:ln w="127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3466373" y="4653136"/>
              <a:ext cx="313539" cy="432048"/>
            </a:xfrm>
            <a:prstGeom prst="straightConnector1">
              <a:avLst/>
            </a:prstGeom>
            <a:ln w="127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46" idx="2"/>
            </p:cNvCxnSpPr>
            <p:nvPr/>
          </p:nvCxnSpPr>
          <p:spPr>
            <a:xfrm flipV="1">
              <a:off x="2064313" y="4030464"/>
              <a:ext cx="423490" cy="1054720"/>
            </a:xfrm>
            <a:prstGeom prst="straightConnector1">
              <a:avLst/>
            </a:prstGeom>
            <a:ln w="127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1619672" y="4030464"/>
              <a:ext cx="720080" cy="190624"/>
            </a:xfrm>
            <a:prstGeom prst="straightConnector1">
              <a:avLst/>
            </a:prstGeom>
            <a:ln w="127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 flipV="1">
              <a:off x="2618961" y="4030464"/>
              <a:ext cx="728904" cy="190624"/>
            </a:xfrm>
            <a:prstGeom prst="straightConnector1">
              <a:avLst/>
            </a:prstGeom>
            <a:ln w="127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45" idx="0"/>
            </p:cNvCxnSpPr>
            <p:nvPr/>
          </p:nvCxnSpPr>
          <p:spPr>
            <a:xfrm flipV="1">
              <a:off x="2485864" y="3356992"/>
              <a:ext cx="1939" cy="215240"/>
            </a:xfrm>
            <a:prstGeom prst="line">
              <a:avLst/>
            </a:prstGeom>
            <a:ln w="127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38185" y="2535287"/>
            <a:ext cx="3767911" cy="3278386"/>
            <a:chOff x="4738185" y="2535287"/>
            <a:chExt cx="3767911" cy="3278386"/>
          </a:xfrm>
        </p:grpSpPr>
        <p:sp>
          <p:nvSpPr>
            <p:cNvPr id="33" name="Trapezoid 32"/>
            <p:cNvSpPr/>
            <p:nvPr/>
          </p:nvSpPr>
          <p:spPr>
            <a:xfrm>
              <a:off x="4997636" y="3356992"/>
              <a:ext cx="3096344" cy="1728192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>
                <a:solidFill>
                  <a:schemeClr val="tx1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5285668" y="5085184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6149764" y="5085184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7013860" y="5085184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7877956" y="5085184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738185" y="5352008"/>
              <a:ext cx="11013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baseline="-25000" dirty="0" smtClean="0">
                  <a:latin typeface="Garamond"/>
                  <a:cs typeface="Garamond"/>
                </a:rPr>
                <a:t>1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>
                <a:latin typeface="Garamond"/>
                <a:cs typeface="Garamond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630737" y="5352008"/>
              <a:ext cx="11013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baseline="-25000" dirty="0" smtClean="0">
                  <a:latin typeface="Garamond"/>
                  <a:cs typeface="Garamond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>
                <a:latin typeface="Garamond"/>
                <a:cs typeface="Garamond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12161" y="5347816"/>
              <a:ext cx="11013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baseline="-25000" dirty="0" smtClean="0">
                  <a:latin typeface="Garamond"/>
                  <a:cs typeface="Garamond"/>
                </a:rPr>
                <a:t>3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>
                <a:latin typeface="Garamond"/>
                <a:cs typeface="Garamond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04713" y="5347816"/>
              <a:ext cx="11013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baseline="-25000" dirty="0" smtClean="0">
                  <a:latin typeface="Garamond"/>
                  <a:cs typeface="Garamond"/>
                </a:rPr>
                <a:t>4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>
                <a:latin typeface="Garamond"/>
                <a:cs typeface="Garamond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V="1">
              <a:off x="6587944" y="2996952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893512" y="2535287"/>
              <a:ext cx="13770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))</a:t>
              </a:r>
              <a:endParaRPr lang="en-US" sz="2400" dirty="0">
                <a:latin typeface="Garamond"/>
                <a:cs typeface="Garamond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5292080" y="3344292"/>
              <a:ext cx="2592288" cy="1728192"/>
              <a:chOff x="1187624" y="3356992"/>
              <a:chExt cx="2592288" cy="1728192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3093740" y="4207604"/>
                <a:ext cx="504056" cy="458232"/>
                <a:chOff x="395536" y="2708920"/>
                <a:chExt cx="504056" cy="458232"/>
              </a:xfrm>
            </p:grpSpPr>
            <p:sp>
              <p:nvSpPr>
                <p:cNvPr id="75" name="Isosceles Triangle 74"/>
                <p:cNvSpPr/>
                <p:nvPr/>
              </p:nvSpPr>
              <p:spPr>
                <a:xfrm>
                  <a:off x="395536" y="2708920"/>
                  <a:ext cx="504056" cy="432048"/>
                </a:xfrm>
                <a:prstGeom prst="triangle">
                  <a:avLst/>
                </a:prstGeom>
                <a:noFill/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480244" y="2797820"/>
                  <a:ext cx="33851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Garamond"/>
                      <a:cs typeface="Garamond"/>
                    </a:rPr>
                    <a:t>+</a:t>
                  </a:r>
                  <a:endParaRPr lang="en-US" dirty="0">
                    <a:solidFill>
                      <a:schemeClr val="tx2"/>
                    </a:solidFill>
                    <a:latin typeface="Garamond"/>
                    <a:cs typeface="Garamond"/>
                  </a:endParaRPr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1357040" y="4207604"/>
                <a:ext cx="504056" cy="458232"/>
                <a:chOff x="395536" y="2708920"/>
                <a:chExt cx="504056" cy="458232"/>
              </a:xfrm>
            </p:grpSpPr>
            <p:sp>
              <p:nvSpPr>
                <p:cNvPr id="73" name="Isosceles Triangle 72"/>
                <p:cNvSpPr/>
                <p:nvPr/>
              </p:nvSpPr>
              <p:spPr>
                <a:xfrm>
                  <a:off x="395536" y="2708920"/>
                  <a:ext cx="504056" cy="432048"/>
                </a:xfrm>
                <a:prstGeom prst="triangle">
                  <a:avLst/>
                </a:prstGeom>
                <a:noFill/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480244" y="2797820"/>
                  <a:ext cx="33851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534949"/>
                      </a:solidFill>
                      <a:latin typeface="Garamond"/>
                      <a:cs typeface="Garamond"/>
                    </a:rPr>
                    <a:t>×</a:t>
                  </a:r>
                  <a:endParaRPr lang="en-US" dirty="0">
                    <a:solidFill>
                      <a:srgbClr val="534949"/>
                    </a:solidFill>
                    <a:latin typeface="Garamond"/>
                    <a:cs typeface="Garamond"/>
                  </a:endParaRP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233836" y="3572232"/>
                <a:ext cx="504056" cy="458232"/>
                <a:chOff x="395536" y="2708920"/>
                <a:chExt cx="504056" cy="458232"/>
              </a:xfrm>
            </p:grpSpPr>
            <p:sp>
              <p:nvSpPr>
                <p:cNvPr id="71" name="Isosceles Triangle 70"/>
                <p:cNvSpPr/>
                <p:nvPr/>
              </p:nvSpPr>
              <p:spPr>
                <a:xfrm>
                  <a:off x="395536" y="2708920"/>
                  <a:ext cx="504056" cy="432048"/>
                </a:xfrm>
                <a:prstGeom prst="triangle">
                  <a:avLst/>
                </a:prstGeom>
                <a:noFill/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480244" y="2797820"/>
                  <a:ext cx="33851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534949"/>
                      </a:solidFill>
                      <a:latin typeface="Garamond"/>
                      <a:cs typeface="Garamond"/>
                    </a:rPr>
                    <a:t>+</a:t>
                  </a:r>
                  <a:endParaRPr lang="en-US" dirty="0">
                    <a:solidFill>
                      <a:srgbClr val="534949"/>
                    </a:solidFill>
                    <a:latin typeface="Garamond"/>
                    <a:cs typeface="Garamond"/>
                  </a:endParaRPr>
                </a:p>
              </p:txBody>
            </p:sp>
          </p:grpSp>
          <p:cxnSp>
            <p:nvCxnSpPr>
              <p:cNvPr id="63" name="Straight Arrow Connector 62"/>
              <p:cNvCxnSpPr/>
              <p:nvPr/>
            </p:nvCxnSpPr>
            <p:spPr>
              <a:xfrm flipV="1">
                <a:off x="1187624" y="4653136"/>
                <a:ext cx="313539" cy="432048"/>
              </a:xfrm>
              <a:prstGeom prst="straightConnector1">
                <a:avLst/>
              </a:prstGeom>
              <a:ln w="12700" cmpd="sng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V="1">
                <a:off x="2890309" y="4653136"/>
                <a:ext cx="313539" cy="432048"/>
              </a:xfrm>
              <a:prstGeom prst="straightConnector1">
                <a:avLst/>
              </a:prstGeom>
              <a:ln w="12700" cmpd="sng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H="1" flipV="1">
                <a:off x="1738181" y="4653136"/>
                <a:ext cx="313539" cy="432048"/>
              </a:xfrm>
              <a:prstGeom prst="straightConnector1">
                <a:avLst/>
              </a:prstGeom>
              <a:ln w="12700" cmpd="sng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H="1" flipV="1">
                <a:off x="3466373" y="4653136"/>
                <a:ext cx="313539" cy="432048"/>
              </a:xfrm>
              <a:prstGeom prst="straightConnector1">
                <a:avLst/>
              </a:prstGeom>
              <a:ln w="12700" cmpd="sng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endCxn id="72" idx="2"/>
              </p:cNvCxnSpPr>
              <p:nvPr/>
            </p:nvCxnSpPr>
            <p:spPr>
              <a:xfrm flipV="1">
                <a:off x="2064313" y="4030464"/>
                <a:ext cx="423490" cy="1054720"/>
              </a:xfrm>
              <a:prstGeom prst="straightConnector1">
                <a:avLst/>
              </a:prstGeom>
              <a:ln w="12700" cmpd="sng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V="1">
                <a:off x="1619672" y="4030464"/>
                <a:ext cx="720080" cy="190624"/>
              </a:xfrm>
              <a:prstGeom prst="straightConnector1">
                <a:avLst/>
              </a:prstGeom>
              <a:ln w="12700" cmpd="sng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H="1" flipV="1">
                <a:off x="2618961" y="4030464"/>
                <a:ext cx="728904" cy="190624"/>
              </a:xfrm>
              <a:prstGeom prst="straightConnector1">
                <a:avLst/>
              </a:prstGeom>
              <a:ln w="12700" cmpd="sng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71" idx="0"/>
              </p:cNvCxnSpPr>
              <p:nvPr/>
            </p:nvCxnSpPr>
            <p:spPr>
              <a:xfrm flipV="1">
                <a:off x="2485864" y="3356992"/>
                <a:ext cx="1939" cy="215240"/>
              </a:xfrm>
              <a:prstGeom prst="line">
                <a:avLst/>
              </a:prstGeom>
              <a:ln w="12700" cmpd="sng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7" name="Straight Arrow Connector 76"/>
          <p:cNvCxnSpPr/>
          <p:nvPr/>
        </p:nvCxnSpPr>
        <p:spPr>
          <a:xfrm flipV="1">
            <a:off x="2483488" y="2996952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182756" y="2535287"/>
            <a:ext cx="720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C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  <a:endParaRPr lang="en-US" sz="24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0607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Reencryption</a:t>
            </a:r>
            <a:r>
              <a:rPr lang="en-US" dirty="0" smtClean="0"/>
              <a:t> (bootstrapping)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249596"/>
            <a:ext cx="6911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only have  </a:t>
            </a:r>
            <a:r>
              <a:rPr lang="en-US" sz="2800" b="1" dirty="0" err="1" smtClean="0">
                <a:latin typeface="Garamond"/>
                <a:cs typeface="Garamond"/>
              </a:rPr>
              <a:t>Enc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)⋅</a:t>
            </a:r>
            <a:r>
              <a:rPr lang="en-US" sz="2800" b="1" dirty="0" err="1" smtClean="0">
                <a:latin typeface="Garamond"/>
                <a:cs typeface="Garamond"/>
              </a:rPr>
              <a:t>Enc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m</a:t>
            </a:r>
            <a:r>
              <a:rPr lang="en-US" sz="2800" dirty="0">
                <a:latin typeface="Garamond"/>
                <a:cs typeface="Garamond"/>
              </a:rPr>
              <a:t>’) ⊆ </a:t>
            </a:r>
            <a:r>
              <a:rPr lang="en-US" sz="2800" b="1" dirty="0" smtClean="0">
                <a:solidFill>
                  <a:srgbClr val="C66951"/>
                </a:solidFill>
                <a:latin typeface="Garamond"/>
                <a:cs typeface="Garamond"/>
              </a:rPr>
              <a:t>Dec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>
                <a:latin typeface="Garamond"/>
                <a:cs typeface="Garamond"/>
              </a:rPr>
              <a:t>m</a:t>
            </a:r>
            <a:r>
              <a:rPr lang="en-US" sz="2800" dirty="0" err="1">
                <a:latin typeface="Garamond"/>
                <a:cs typeface="Garamond"/>
              </a:rPr>
              <a:t>⋅</a:t>
            </a:r>
            <a:r>
              <a:rPr lang="en-US" sz="2800" i="1" dirty="0" err="1">
                <a:latin typeface="Garamond"/>
                <a:cs typeface="Garamond"/>
              </a:rPr>
              <a:t>m</a:t>
            </a:r>
            <a:r>
              <a:rPr lang="en-US" sz="2800" dirty="0">
                <a:latin typeface="Garamond"/>
                <a:cs typeface="Garamond"/>
              </a:rPr>
              <a:t>’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i="1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969676"/>
            <a:ext cx="6569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 we need to </a:t>
            </a:r>
            <a:r>
              <a:rPr lang="en-US" sz="2800" dirty="0" smtClean="0">
                <a:solidFill>
                  <a:schemeClr val="accent1"/>
                </a:solidFill>
              </a:rPr>
              <a:t>convert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Garamond"/>
                <a:cs typeface="Garamond"/>
              </a:rPr>
              <a:t>Dec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 smtClean="0"/>
              <a:t>into </a:t>
            </a:r>
            <a:r>
              <a:rPr lang="en-US" sz="2800" b="1" dirty="0" err="1" smtClean="0">
                <a:latin typeface="Garamond"/>
                <a:cs typeface="Garamond"/>
              </a:rPr>
              <a:t>Enc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m</a:t>
            </a:r>
            <a:r>
              <a:rPr lang="en-US" sz="2800" dirty="0">
                <a:latin typeface="Garamond"/>
                <a:cs typeface="Garamond"/>
              </a:rPr>
              <a:t>)</a:t>
            </a:r>
            <a:endParaRPr lang="en-US" sz="2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683568" y="2782118"/>
            <a:ext cx="3226556" cy="3277270"/>
            <a:chOff x="827584" y="2782118"/>
            <a:chExt cx="3226556" cy="3277270"/>
          </a:xfrm>
        </p:grpSpPr>
        <p:sp>
          <p:nvSpPr>
            <p:cNvPr id="7" name="Trapezoid 6"/>
            <p:cNvSpPr/>
            <p:nvPr/>
          </p:nvSpPr>
          <p:spPr>
            <a:xfrm>
              <a:off x="827584" y="3615407"/>
              <a:ext cx="3096344" cy="1728192"/>
            </a:xfrm>
            <a:prstGeom prst="trapezoid">
              <a:avLst/>
            </a:prstGeom>
            <a:solidFill>
              <a:schemeClr val="tx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latin typeface="Garamond"/>
                  <a:cs typeface="Garamond"/>
                </a:rPr>
                <a:t>Dec</a:t>
              </a:r>
              <a:endParaRPr lang="en-US" sz="4400" dirty="0">
                <a:latin typeface="Garamond"/>
                <a:cs typeface="Garamond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1115616" y="5343599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979712" y="5343599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843808" y="5343599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707904" y="5343599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11760" y="3255367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87855" y="5597723"/>
              <a:ext cx="5581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sk</a:t>
              </a:r>
              <a:r>
                <a:rPr lang="en-US" sz="2400" baseline="-25000" dirty="0" smtClean="0">
                  <a:latin typeface="Garamond"/>
                  <a:cs typeface="Garamond"/>
                </a:rPr>
                <a:t>1</a:t>
              </a:r>
              <a:endParaRPr lang="en-US" sz="2400" baseline="-25000" dirty="0">
                <a:latin typeface="Garamond"/>
                <a:cs typeface="Garamond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67707" y="5597723"/>
              <a:ext cx="5581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sk</a:t>
              </a:r>
              <a:r>
                <a:rPr lang="en-US" sz="2400" baseline="-25000" dirty="0" smtClean="0">
                  <a:latin typeface="Garamond"/>
                  <a:cs typeface="Garamond"/>
                </a:rPr>
                <a:t>2</a:t>
              </a:r>
              <a:endParaRPr lang="en-US" sz="2400" baseline="-25000" dirty="0">
                <a:latin typeface="Garamond"/>
                <a:cs typeface="Garamond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1803" y="5597723"/>
              <a:ext cx="5581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sk</a:t>
              </a:r>
              <a:r>
                <a:rPr lang="en-US" sz="2400" baseline="-25000" dirty="0" smtClean="0">
                  <a:latin typeface="Garamond"/>
                  <a:cs typeface="Garamond"/>
                </a:rPr>
                <a:t>3</a:t>
              </a:r>
              <a:endParaRPr lang="en-US" sz="2400" baseline="-25000" dirty="0">
                <a:latin typeface="Garamond"/>
                <a:cs typeface="Garamond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83199" y="5597723"/>
              <a:ext cx="5709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sk</a:t>
              </a:r>
              <a:r>
                <a:rPr lang="en-US" sz="2400" baseline="-25000" dirty="0" smtClean="0">
                  <a:latin typeface="Garamond"/>
                  <a:cs typeface="Garamond"/>
                </a:rPr>
                <a:t>4</a:t>
              </a:r>
              <a:endParaRPr lang="en-US" sz="2400" baseline="-25000" dirty="0">
                <a:latin typeface="Garamond"/>
                <a:cs typeface="Garamond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61160" y="2782118"/>
              <a:ext cx="11078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Garamond"/>
                  <a:cs typeface="Garamond"/>
                </a:rPr>
                <a:t>Dec</a:t>
              </a:r>
              <a:r>
                <a:rPr lang="en-US" sz="2400" i="1" baseline="-25000" dirty="0" err="1" smtClean="0">
                  <a:latin typeface="Garamond"/>
                  <a:cs typeface="Garamond"/>
                </a:rPr>
                <a:t>sk</a:t>
              </a:r>
              <a:r>
                <a:rPr lang="en-US" sz="2400" dirty="0" smtClean="0">
                  <a:solidFill>
                    <a:srgbClr val="A6A6A6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srgbClr val="A6A6A6"/>
                  </a:solidFill>
                  <a:latin typeface="Garamond"/>
                  <a:cs typeface="Garamond"/>
                </a:rPr>
                <a:t>c</a:t>
              </a:r>
              <a:r>
                <a:rPr lang="en-US" sz="2400" dirty="0" smtClean="0">
                  <a:solidFill>
                    <a:srgbClr val="A6A6A6"/>
                  </a:solidFill>
                  <a:latin typeface="Garamond"/>
                  <a:cs typeface="Garamond"/>
                </a:rPr>
                <a:t>)</a:t>
              </a:r>
              <a:endParaRPr lang="en-US" sz="2400" dirty="0">
                <a:solidFill>
                  <a:srgbClr val="A6A6A6"/>
                </a:solidFill>
                <a:latin typeface="Garamond"/>
                <a:cs typeface="Garamond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725192" y="2807578"/>
            <a:ext cx="71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= </a:t>
            </a:r>
            <a:r>
              <a:rPr lang="en-US" sz="2400" i="1" dirty="0" smtClean="0">
                <a:latin typeface="Garamond"/>
                <a:cs typeface="Garamond"/>
              </a:rPr>
              <a:t>m</a:t>
            </a:r>
            <a:endParaRPr lang="en-US" sz="2400" i="1" dirty="0">
              <a:latin typeface="Garamond"/>
              <a:cs typeface="Garamon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2154" y="2793628"/>
            <a:ext cx="1325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= </a:t>
            </a:r>
            <a:r>
              <a:rPr lang="en-US" sz="2400" dirty="0" err="1" smtClean="0">
                <a:latin typeface="Garamond"/>
                <a:cs typeface="Garamond"/>
              </a:rPr>
              <a:t>Enc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m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  <a:endParaRPr lang="en-US" sz="2400" dirty="0">
              <a:latin typeface="Garamond"/>
              <a:cs typeface="Garamond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753490" y="3933056"/>
            <a:ext cx="1140450" cy="741288"/>
            <a:chOff x="3753490" y="3933056"/>
            <a:chExt cx="1140450" cy="741288"/>
          </a:xfrm>
        </p:grpSpPr>
        <p:sp>
          <p:nvSpPr>
            <p:cNvPr id="38" name="Right Arrow 37"/>
            <p:cNvSpPr/>
            <p:nvPr/>
          </p:nvSpPr>
          <p:spPr>
            <a:xfrm>
              <a:off x="3791590" y="3933056"/>
              <a:ext cx="1102350" cy="741288"/>
            </a:xfrm>
            <a:prstGeom prst="rightArrow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53490" y="3996352"/>
              <a:ext cx="102183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latin typeface="Garamond"/>
                  <a:cs typeface="Garamond"/>
                </a:rPr>
                <a:t>Hom</a:t>
              </a:r>
              <a:endParaRPr lang="en-US" sz="3200" dirty="0">
                <a:latin typeface="Garamond"/>
                <a:cs typeface="Garamond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27984" y="2768228"/>
            <a:ext cx="4392488" cy="3346276"/>
            <a:chOff x="4283968" y="2768228"/>
            <a:chExt cx="4392488" cy="3346276"/>
          </a:xfrm>
        </p:grpSpPr>
        <p:sp>
          <p:nvSpPr>
            <p:cNvPr id="18" name="Trapezoid 17"/>
            <p:cNvSpPr/>
            <p:nvPr/>
          </p:nvSpPr>
          <p:spPr>
            <a:xfrm>
              <a:off x="4801828" y="3614217"/>
              <a:ext cx="3096344" cy="1728192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>
                <a:solidFill>
                  <a:schemeClr val="tx1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5089860" y="5342409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5953956" y="5342409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6818052" y="5342409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7682148" y="5342409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6386004" y="3254177"/>
              <a:ext cx="0" cy="360040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508104" y="2768228"/>
              <a:ext cx="17745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dirty="0" err="1" smtClean="0">
                  <a:latin typeface="Garamond"/>
                  <a:cs typeface="Garamond"/>
                </a:rPr>
                <a:t>Dec</a:t>
              </a:r>
              <a:r>
                <a:rPr lang="en-US" sz="2400" i="1" baseline="-25000" dirty="0" err="1" smtClean="0">
                  <a:latin typeface="Garamond"/>
                  <a:cs typeface="Garamond"/>
                </a:rPr>
                <a:t>sk</a:t>
              </a:r>
              <a:r>
                <a:rPr lang="en-US" sz="2400" dirty="0" smtClean="0">
                  <a:solidFill>
                    <a:srgbClr val="A6A6A6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srgbClr val="A6A6A6"/>
                  </a:solidFill>
                  <a:latin typeface="Garamond"/>
                  <a:cs typeface="Garamond"/>
                </a:rPr>
                <a:t>c</a:t>
              </a:r>
              <a:r>
                <a:rPr lang="en-US" sz="2400" dirty="0" smtClean="0">
                  <a:solidFill>
                    <a:srgbClr val="A6A6A6"/>
                  </a:solidFill>
                  <a:latin typeface="Garamond"/>
                  <a:cs typeface="Garamond"/>
                </a:rPr>
                <a:t>)</a:t>
              </a:r>
              <a:r>
                <a:rPr lang="en-US" sz="2400" dirty="0" smtClean="0">
                  <a:solidFill>
                    <a:srgbClr val="000000"/>
                  </a:solidFill>
                  <a:latin typeface="Garamond"/>
                  <a:cs typeface="Garamond"/>
                </a:rPr>
                <a:t>)</a:t>
              </a:r>
              <a:endParaRPr lang="en-US" sz="2400" dirty="0">
                <a:solidFill>
                  <a:srgbClr val="000000"/>
                </a:solidFill>
                <a:latin typeface="Garamond"/>
                <a:cs typeface="Garamond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83968" y="5631631"/>
              <a:ext cx="1197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sk</a:t>
              </a:r>
              <a:r>
                <a:rPr lang="en-US" sz="2400" baseline="-25000" dirty="0" smtClean="0">
                  <a:latin typeface="Garamond"/>
                  <a:cs typeface="Garamond"/>
                </a:rPr>
                <a:t>1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>
                <a:latin typeface="Garamond"/>
                <a:cs typeface="Garamond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0180" y="5631631"/>
              <a:ext cx="1197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sk</a:t>
              </a:r>
              <a:r>
                <a:rPr lang="en-US" sz="2400" baseline="-25000" dirty="0" smtClean="0">
                  <a:latin typeface="Garamond"/>
                  <a:cs typeface="Garamond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>
                <a:latin typeface="Garamond"/>
                <a:cs typeface="Garamond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92063" y="5627439"/>
              <a:ext cx="1197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sk</a:t>
              </a:r>
              <a:r>
                <a:rPr lang="en-US" sz="2400" baseline="-25000" dirty="0" smtClean="0">
                  <a:latin typeface="Garamond"/>
                  <a:cs typeface="Garamond"/>
                </a:rPr>
                <a:t>3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>
                <a:latin typeface="Garamond"/>
                <a:cs typeface="Garamond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78893" y="5652839"/>
              <a:ext cx="1197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Garamond"/>
                  <a:cs typeface="Garamond"/>
                </a:rPr>
                <a:t>Enc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sk</a:t>
              </a:r>
              <a:r>
                <a:rPr lang="en-US" sz="2400" baseline="-25000" dirty="0" smtClean="0">
                  <a:latin typeface="Garamond"/>
                  <a:cs typeface="Garamond"/>
                </a:rPr>
                <a:t>4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>
                <a:latin typeface="Garamond"/>
                <a:cs typeface="Garamond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5724128" y="4149080"/>
            <a:ext cx="16515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dirty="0" err="1" smtClean="0">
                <a:solidFill>
                  <a:srgbClr val="000000"/>
                </a:solidFill>
                <a:latin typeface="Garamond"/>
                <a:cs typeface="Garamond"/>
              </a:rPr>
              <a:t>ReEnc</a:t>
            </a:r>
            <a:endParaRPr lang="en-US" sz="44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1646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Reencryption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95204" y="1628800"/>
            <a:ext cx="418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0   1   1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 1   0   1   1   1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32772" y="1641500"/>
            <a:ext cx="0" cy="34734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65684" y="1484784"/>
            <a:ext cx="240470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c </a:t>
            </a:r>
            <a:r>
              <a:rPr lang="en-US" sz="32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∈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Garamond"/>
                <a:cs typeface="Garamond"/>
              </a:rPr>
              <a:t>Dec</a:t>
            </a:r>
            <a:r>
              <a:rPr lang="en-US" sz="32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m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):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66066" y="2132856"/>
            <a:ext cx="9159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 smtClean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95204" y="2263592"/>
            <a:ext cx="418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1   1   1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0   0   0   0   0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32772" y="2276292"/>
            <a:ext cx="0" cy="34734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1496" y="3479596"/>
            <a:ext cx="51817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err="1">
                <a:solidFill>
                  <a:prstClr val="black"/>
                </a:solidFill>
                <a:latin typeface="Garamond"/>
                <a:cs typeface="Garamond"/>
              </a:rPr>
              <a:t>Dec</a:t>
            </a:r>
            <a:r>
              <a:rPr lang="en-US" sz="32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dirty="0">
                <a:solidFill>
                  <a:srgbClr val="000000"/>
                </a:solidFill>
                <a:latin typeface="Garamond"/>
                <a:cs typeface="Garamond"/>
              </a:rPr>
              <a:t>(</a:t>
            </a:r>
            <a:r>
              <a:rPr lang="en-US" sz="3200" i="1" dirty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 = 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baseline="-25000" dirty="0" smtClean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sk</a:t>
            </a:r>
            <a:r>
              <a:rPr lang="en-US" sz="3200" baseline="-25000" dirty="0" smtClean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 + … + </a:t>
            </a:r>
            <a:r>
              <a:rPr lang="en-US" sz="3200" i="1" dirty="0" err="1" smtClean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i="1" baseline="-25000" dirty="0" err="1" smtClean="0">
                <a:solidFill>
                  <a:srgbClr val="000000"/>
                </a:solidFill>
                <a:latin typeface="Garamond"/>
                <a:cs typeface="Garamond"/>
              </a:rPr>
              <a:t>n</a:t>
            </a:r>
            <a:r>
              <a:rPr lang="en-US" sz="3200" i="1" dirty="0" err="1" smtClean="0">
                <a:solidFill>
                  <a:srgbClr val="000000"/>
                </a:solidFill>
                <a:latin typeface="Garamond"/>
                <a:cs typeface="Garamond"/>
              </a:rPr>
              <a:t>sk</a:t>
            </a:r>
            <a:r>
              <a:rPr lang="en-US" sz="3200" i="1" baseline="-25000" dirty="0" err="1" smtClean="0">
                <a:solidFill>
                  <a:srgbClr val="000000"/>
                </a:solidFill>
                <a:latin typeface="Garamond"/>
                <a:cs typeface="Garamond"/>
              </a:rPr>
              <a:t>n</a:t>
            </a:r>
            <a:r>
              <a:rPr lang="en-US" sz="3200" i="1" baseline="-25000" dirty="0" smtClean="0">
                <a:solidFill>
                  <a:srgbClr val="000000"/>
                </a:solidFill>
                <a:latin typeface="Garamond"/>
                <a:cs typeface="Garamond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cs typeface="Garamond"/>
              </a:rPr>
              <a:t>so</a:t>
            </a:r>
            <a:endParaRPr lang="en-US" sz="3200" dirty="0">
              <a:solidFill>
                <a:srgbClr val="000000"/>
              </a:solidFill>
              <a:cs typeface="Garamond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31640" y="4581128"/>
            <a:ext cx="66677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  <a:latin typeface="Garamond"/>
                <a:cs typeface="Garamond"/>
              </a:rPr>
              <a:t>ReEnc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(</a:t>
            </a:r>
            <a:r>
              <a:rPr lang="en-US" sz="3200" i="1" dirty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 = 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baseline="-25000" dirty="0" smtClean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Enc(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sk</a:t>
            </a:r>
            <a:r>
              <a:rPr lang="en-US" sz="3200" baseline="-25000" dirty="0" smtClean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 + … + </a:t>
            </a:r>
            <a:r>
              <a:rPr lang="en-US" sz="3200" i="1" dirty="0" err="1" smtClean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i="1" baseline="-25000" dirty="0" err="1" smtClean="0">
                <a:solidFill>
                  <a:srgbClr val="000000"/>
                </a:solidFill>
                <a:latin typeface="Garamond"/>
                <a:cs typeface="Garamond"/>
              </a:rPr>
              <a:t>n</a:t>
            </a:r>
            <a:r>
              <a:rPr lang="en-US" sz="3200" dirty="0" err="1">
                <a:solidFill>
                  <a:srgbClr val="000000"/>
                </a:solidFill>
                <a:latin typeface="Garamond"/>
                <a:cs typeface="Garamond"/>
              </a:rPr>
              <a:t>Enc</a:t>
            </a:r>
            <a:r>
              <a:rPr lang="en-US" sz="3200" dirty="0">
                <a:solidFill>
                  <a:srgbClr val="000000"/>
                </a:solidFill>
                <a:latin typeface="Garamond"/>
                <a:cs typeface="Garamond"/>
              </a:rPr>
              <a:t>(</a:t>
            </a:r>
            <a:r>
              <a:rPr lang="en-US" sz="3200" i="1" dirty="0">
                <a:solidFill>
                  <a:srgbClr val="000000"/>
                </a:solidFill>
                <a:latin typeface="Garamond"/>
                <a:cs typeface="Garamond"/>
              </a:rPr>
              <a:t>sk</a:t>
            </a:r>
            <a:r>
              <a:rPr lang="en-US" sz="3200" baseline="-25000" dirty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Garamond"/>
                <a:cs typeface="Garamond"/>
              </a:rPr>
              <a:t>)</a:t>
            </a:r>
            <a:endParaRPr lang="en-US" sz="3200" i="1" baseline="-250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2074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Reencryption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66066" y="1484784"/>
            <a:ext cx="9159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 smtClean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91148" y="1615520"/>
            <a:ext cx="418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1   1   1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0   0   0   0   0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728716" y="1628220"/>
            <a:ext cx="0" cy="34734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52984" y="3204264"/>
            <a:ext cx="159070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Garamond"/>
                <a:cs typeface="Garamond"/>
              </a:rPr>
              <a:t>Enc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):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91148" y="2292549"/>
            <a:ext cx="44051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1   1  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0   </a:t>
            </a:r>
            <a:r>
              <a:rPr lang="en-US" dirty="0" smtClean="0">
                <a:latin typeface="Courier New"/>
                <a:cs typeface="Courier New"/>
              </a:rPr>
              <a:t>1   </a:t>
            </a:r>
            <a:r>
              <a:rPr lang="en-US" dirty="0">
                <a:latin typeface="Courier New"/>
                <a:cs typeface="Courier New"/>
              </a:rPr>
              <a:t>0   </a:t>
            </a:r>
            <a:r>
              <a:rPr lang="en-US" dirty="0" smtClean="0">
                <a:latin typeface="Courier New"/>
                <a:cs typeface="Courier New"/>
              </a:rPr>
              <a:t>1   </a:t>
            </a:r>
            <a:r>
              <a:rPr lang="en-US" dirty="0">
                <a:latin typeface="Courier New"/>
                <a:cs typeface="Courier New"/>
              </a:rPr>
              <a:t>0</a:t>
            </a:r>
          </a:p>
          <a:p>
            <a:r>
              <a:rPr lang="en-US" dirty="0" smtClean="0">
                <a:latin typeface="Courier New"/>
                <a:cs typeface="Courier New"/>
              </a:rPr>
              <a:t>0   0  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1   </a:t>
            </a:r>
            <a:r>
              <a:rPr lang="en-US" dirty="0">
                <a:latin typeface="Courier New"/>
                <a:cs typeface="Courier New"/>
              </a:rPr>
              <a:t>0   0   0   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1   </a:t>
            </a:r>
            <a:r>
              <a:rPr lang="en-US" dirty="0">
                <a:latin typeface="Courier New"/>
                <a:cs typeface="Courier New"/>
              </a:rPr>
              <a:t>1   1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0   0   </a:t>
            </a:r>
            <a:r>
              <a:rPr lang="en-US" dirty="0" smtClean="0">
                <a:latin typeface="Courier New"/>
                <a:cs typeface="Courier New"/>
              </a:rPr>
              <a:t>1   </a:t>
            </a:r>
            <a:r>
              <a:rPr lang="en-US" dirty="0">
                <a:latin typeface="Courier New"/>
                <a:cs typeface="Courier New"/>
              </a:rPr>
              <a:t>0   0</a:t>
            </a:r>
          </a:p>
          <a:p>
            <a:r>
              <a:rPr lang="en-US" dirty="0" smtClean="0">
                <a:latin typeface="Courier New"/>
                <a:cs typeface="Courier New"/>
              </a:rPr>
              <a:t>1   0  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>
                <a:latin typeface="Courier New"/>
                <a:cs typeface="Courier New"/>
              </a:rPr>
              <a:t> 0   0   0   </a:t>
            </a:r>
            <a:r>
              <a:rPr lang="en-US" dirty="0" smtClean="0">
                <a:latin typeface="Courier New"/>
                <a:cs typeface="Courier New"/>
              </a:rPr>
              <a:t>1   </a:t>
            </a:r>
            <a:r>
              <a:rPr lang="en-US" dirty="0">
                <a:latin typeface="Courier New"/>
                <a:cs typeface="Courier New"/>
              </a:rPr>
              <a:t>0</a:t>
            </a:r>
          </a:p>
          <a:p>
            <a:r>
              <a:rPr lang="en-US" dirty="0" smtClean="0">
                <a:latin typeface="Courier New"/>
                <a:cs typeface="Courier New"/>
              </a:rPr>
              <a:t>0   </a:t>
            </a:r>
            <a:r>
              <a:rPr lang="en-US" dirty="0">
                <a:latin typeface="Courier New"/>
                <a:cs typeface="Courier New"/>
              </a:rPr>
              <a:t>1  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1   1   </a:t>
            </a:r>
            <a:r>
              <a:rPr lang="en-US" dirty="0">
                <a:latin typeface="Courier New"/>
                <a:cs typeface="Courier New"/>
              </a:rPr>
              <a:t>0   0   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1   </a:t>
            </a:r>
            <a:r>
              <a:rPr lang="en-US" dirty="0" smtClean="0">
                <a:latin typeface="Courier New"/>
                <a:cs typeface="Courier New"/>
              </a:rPr>
              <a:t>0  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>
                <a:latin typeface="Courier New"/>
                <a:cs typeface="Courier New"/>
              </a:rPr>
              <a:t> 0   0   0   0   0</a:t>
            </a:r>
          </a:p>
          <a:p>
            <a:r>
              <a:rPr lang="en-US" dirty="0" smtClean="0">
                <a:latin typeface="Courier New"/>
                <a:cs typeface="Courier New"/>
              </a:rPr>
              <a:t>0   </a:t>
            </a:r>
            <a:r>
              <a:rPr lang="en-US" dirty="0">
                <a:latin typeface="Courier New"/>
                <a:cs typeface="Courier New"/>
              </a:rPr>
              <a:t>1   1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>
                <a:latin typeface="Courier New"/>
                <a:cs typeface="Courier New"/>
              </a:rPr>
              <a:t> 0   </a:t>
            </a:r>
            <a:r>
              <a:rPr lang="en-US" dirty="0" smtClean="0">
                <a:latin typeface="Courier New"/>
                <a:cs typeface="Courier New"/>
              </a:rPr>
              <a:t>1   1   </a:t>
            </a:r>
            <a:r>
              <a:rPr lang="en-US" dirty="0">
                <a:latin typeface="Courier New"/>
                <a:cs typeface="Courier New"/>
              </a:rPr>
              <a:t>0   0</a:t>
            </a:r>
          </a:p>
          <a:p>
            <a:r>
              <a:rPr lang="en-US" dirty="0" smtClean="0">
                <a:latin typeface="Courier New"/>
                <a:cs typeface="Courier New"/>
              </a:rPr>
              <a:t>0   1   0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1   1   </a:t>
            </a:r>
            <a:r>
              <a:rPr lang="en-US" dirty="0">
                <a:latin typeface="Courier New"/>
                <a:cs typeface="Courier New"/>
              </a:rPr>
              <a:t>0   </a:t>
            </a:r>
            <a:r>
              <a:rPr lang="en-US" dirty="0" smtClean="0">
                <a:latin typeface="Courier New"/>
                <a:cs typeface="Courier New"/>
              </a:rPr>
              <a:t>1   1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1   1  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>
                <a:latin typeface="Courier New"/>
                <a:cs typeface="Courier New"/>
              </a:rPr>
              <a:t> 0   </a:t>
            </a:r>
            <a:r>
              <a:rPr lang="en-US" dirty="0" smtClean="0">
                <a:latin typeface="Courier New"/>
                <a:cs typeface="Courier New"/>
              </a:rPr>
              <a:t>1   </a:t>
            </a:r>
            <a:r>
              <a:rPr lang="en-US" dirty="0">
                <a:latin typeface="Courier New"/>
                <a:cs typeface="Courier New"/>
              </a:rPr>
              <a:t>0   0   </a:t>
            </a:r>
            <a:r>
              <a:rPr lang="en-US" dirty="0" smtClean="0">
                <a:latin typeface="Courier New"/>
                <a:cs typeface="Courier New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7584" y="5364504"/>
            <a:ext cx="66677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  <a:latin typeface="Garamond"/>
                <a:cs typeface="Garamond"/>
              </a:rPr>
              <a:t>ReEnc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(</a:t>
            </a:r>
            <a:r>
              <a:rPr lang="en-US" sz="3200" i="1" dirty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 = 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baseline="-25000" dirty="0" smtClean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Enc(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sk</a:t>
            </a:r>
            <a:r>
              <a:rPr lang="en-US" sz="3200" baseline="-25000" dirty="0" smtClean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 + … + </a:t>
            </a:r>
            <a:r>
              <a:rPr lang="en-US" sz="3200" i="1" dirty="0" err="1" smtClean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i="1" baseline="-25000" dirty="0" err="1" smtClean="0">
                <a:solidFill>
                  <a:srgbClr val="000000"/>
                </a:solidFill>
                <a:latin typeface="Garamond"/>
                <a:cs typeface="Garamond"/>
              </a:rPr>
              <a:t>n</a:t>
            </a:r>
            <a:r>
              <a:rPr lang="en-US" sz="3200" dirty="0" err="1">
                <a:solidFill>
                  <a:srgbClr val="000000"/>
                </a:solidFill>
                <a:latin typeface="Garamond"/>
                <a:cs typeface="Garamond"/>
              </a:rPr>
              <a:t>Enc</a:t>
            </a:r>
            <a:r>
              <a:rPr lang="en-US" sz="3200" dirty="0">
                <a:solidFill>
                  <a:srgbClr val="000000"/>
                </a:solidFill>
                <a:latin typeface="Garamond"/>
                <a:cs typeface="Garamond"/>
              </a:rPr>
              <a:t>(</a:t>
            </a:r>
            <a:r>
              <a:rPr lang="en-US" sz="3200" i="1" dirty="0" err="1" smtClean="0">
                <a:solidFill>
                  <a:srgbClr val="000000"/>
                </a:solidFill>
                <a:latin typeface="Garamond"/>
                <a:cs typeface="Garamond"/>
              </a:rPr>
              <a:t>sk</a:t>
            </a:r>
            <a:r>
              <a:rPr lang="en-US" sz="3200" i="1" baseline="-25000" dirty="0" err="1" smtClean="0">
                <a:solidFill>
                  <a:srgbClr val="000000"/>
                </a:solidFill>
                <a:latin typeface="Garamond"/>
                <a:cs typeface="Garamond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</a:t>
            </a:r>
            <a:endParaRPr lang="en-US" sz="3200" i="1" baseline="-250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203848" y="3191564"/>
            <a:ext cx="4104456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0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noise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66066" y="1484784"/>
            <a:ext cx="9159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 smtClean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91148" y="1615520"/>
            <a:ext cx="418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1   1   1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0   0   0   0   0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728716" y="1628220"/>
            <a:ext cx="0" cy="34734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52984" y="3204264"/>
            <a:ext cx="159070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Garamond"/>
                <a:cs typeface="Garamond"/>
              </a:rPr>
              <a:t>Enc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):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91148" y="2292549"/>
            <a:ext cx="44051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1   1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0  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1  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0  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1  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0   0  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1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0   0   0  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1  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1</a:t>
            </a:r>
            <a:endParaRPr lang="en-US" b="1" dirty="0">
              <a:solidFill>
                <a:srgbClr val="C66951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1   0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1   0   0   0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0</a:t>
            </a:r>
          </a:p>
          <a:p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0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1   1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0   0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</a:t>
            </a:r>
            <a:endParaRPr lang="en-US" dirty="0">
              <a:solidFill>
                <a:srgbClr val="A6A6A6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0   0   0   0   0</a:t>
            </a:r>
          </a:p>
          <a:p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0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1   1   0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0</a:t>
            </a:r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1</a:t>
            </a:r>
            <a:endParaRPr lang="en-US" b="1" dirty="0">
              <a:solidFill>
                <a:srgbClr val="C66951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1   0   1   1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0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1   1</a:t>
            </a:r>
            <a:endParaRPr lang="en-US" dirty="0">
              <a:solidFill>
                <a:srgbClr val="A6A6A6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1   0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0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03848" y="3191564"/>
            <a:ext cx="4104456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9552" y="5426060"/>
            <a:ext cx="802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Linear combinations of </a:t>
            </a:r>
            <a:r>
              <a:rPr lang="en-US" sz="2800" dirty="0" err="1">
                <a:solidFill>
                  <a:prstClr val="black"/>
                </a:solidFill>
                <a:latin typeface="Garamond"/>
                <a:cs typeface="Garamond"/>
              </a:rPr>
              <a:t>Enc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2800" i="1" baseline="-25000" dirty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dirty="0" smtClean="0"/>
              <a:t>are </a:t>
            </a:r>
            <a:r>
              <a:rPr lang="en-US" sz="2800" dirty="0" smtClean="0">
                <a:solidFill>
                  <a:schemeClr val="accent1"/>
                </a:solidFill>
              </a:rPr>
              <a:t>extremely noisy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6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reduction techniques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75" y="1395655"/>
            <a:ext cx="73615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Homomorphic</a:t>
            </a:r>
            <a:r>
              <a:rPr lang="en-US" sz="3200" dirty="0" smtClean="0"/>
              <a:t> encryption for </a:t>
            </a:r>
            <a:r>
              <a:rPr lang="en-US" sz="3200" dirty="0" smtClean="0">
                <a:solidFill>
                  <a:srgbClr val="C66951"/>
                </a:solidFill>
              </a:rPr>
              <a:t>small depth</a:t>
            </a:r>
            <a:endParaRPr lang="en-US" sz="3200" dirty="0">
              <a:solidFill>
                <a:srgbClr val="C6695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90" y="1959223"/>
            <a:ext cx="5291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Reencrypt</a:t>
            </a:r>
            <a:r>
              <a:rPr lang="en-US" sz="2400" dirty="0" smtClean="0"/>
              <a:t> under </a:t>
            </a:r>
            <a:r>
              <a:rPr lang="en-US" sz="2400" dirty="0" smtClean="0">
                <a:solidFill>
                  <a:srgbClr val="C66951"/>
                </a:solidFill>
              </a:rPr>
              <a:t>larger and larger keys</a:t>
            </a:r>
            <a:endParaRPr lang="en-US" sz="2400" dirty="0">
              <a:solidFill>
                <a:srgbClr val="C6695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869" y="3068960"/>
            <a:ext cx="55587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From</a:t>
            </a:r>
            <a:r>
              <a:rPr lang="en-US" sz="3200" dirty="0" smtClean="0">
                <a:solidFill>
                  <a:srgbClr val="C66951"/>
                </a:solidFill>
              </a:rPr>
              <a:t> small depth </a:t>
            </a:r>
            <a:r>
              <a:rPr lang="en-US" sz="3200" dirty="0" smtClean="0"/>
              <a:t>to </a:t>
            </a:r>
            <a:r>
              <a:rPr lang="en-US" sz="3200" dirty="0" smtClean="0">
                <a:solidFill>
                  <a:srgbClr val="C66951"/>
                </a:solidFill>
              </a:rPr>
              <a:t>small size</a:t>
            </a:r>
            <a:endParaRPr lang="en-US" sz="3200" dirty="0">
              <a:solidFill>
                <a:srgbClr val="C6695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284" y="3632528"/>
            <a:ext cx="261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Reduce key length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40869" y="4708023"/>
            <a:ext cx="44322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Eliminate all restrictions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40284" y="5271591"/>
            <a:ext cx="2483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Reduce error rate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83568" y="1395655"/>
            <a:ext cx="7704856" cy="1169249"/>
          </a:xfrm>
          <a:prstGeom prst="rect">
            <a:avLst/>
          </a:prstGeom>
          <a:noFill/>
          <a:ln w="381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4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1115616" y="2420888"/>
            <a:ext cx="3096344" cy="1728192"/>
          </a:xfrm>
          <a:prstGeom prst="trapezoid">
            <a:avLst/>
          </a:prstGeom>
          <a:solidFill>
            <a:schemeClr val="tx2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 smtClean="0">
                <a:latin typeface="Garamond"/>
                <a:cs typeface="Garamond"/>
              </a:rPr>
              <a:t>C</a:t>
            </a:r>
            <a:endParaRPr lang="en-US" sz="4400" i="1" dirty="0">
              <a:latin typeface="Garamond"/>
              <a:cs typeface="Garamond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03648" y="4149080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267744" y="4149080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131840" y="4149080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95936" y="4149080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699792" y="2060848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01287" y="4365104"/>
            <a:ext cx="46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endParaRPr lang="en-US" sz="2400" baseline="-25000" dirty="0">
              <a:latin typeface="Garamond"/>
              <a:cs typeface="Garamon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93839" y="4365104"/>
            <a:ext cx="46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endParaRPr lang="en-US" sz="2400" baseline="-25000" dirty="0">
              <a:latin typeface="Garamond"/>
              <a:cs typeface="Garamon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7935" y="4365104"/>
            <a:ext cx="46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>
                <a:latin typeface="Garamond"/>
                <a:cs typeface="Garamond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22031" y="4365104"/>
            <a:ext cx="468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4</a:t>
            </a:r>
            <a:endParaRPr lang="en-US" sz="2400" baseline="-25000" dirty="0">
              <a:latin typeface="Garamond"/>
              <a:cs typeface="Garamon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1600299"/>
            <a:ext cx="720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C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37" name="Trapezoid 36"/>
          <p:cNvSpPr/>
          <p:nvPr/>
        </p:nvSpPr>
        <p:spPr>
          <a:xfrm>
            <a:off x="5213660" y="2416671"/>
            <a:ext cx="3096344" cy="1728192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Garamond"/>
                <a:cs typeface="Garamond"/>
              </a:rPr>
              <a:t>Hom</a:t>
            </a:r>
            <a:r>
              <a:rPr lang="en-US" sz="4400" dirty="0" smtClean="0">
                <a:solidFill>
                  <a:schemeClr val="tx1"/>
                </a:solidFill>
                <a:latin typeface="Garamond"/>
                <a:cs typeface="Garamond"/>
              </a:rPr>
              <a:t>(</a:t>
            </a:r>
            <a:r>
              <a:rPr lang="en-US" sz="4400" i="1" dirty="0" smtClean="0">
                <a:solidFill>
                  <a:schemeClr val="tx1"/>
                </a:solidFill>
                <a:latin typeface="Garamond"/>
                <a:cs typeface="Garamond"/>
              </a:rPr>
              <a:t>C </a:t>
            </a:r>
            <a:r>
              <a:rPr lang="en-US" sz="4400" dirty="0" smtClean="0">
                <a:solidFill>
                  <a:schemeClr val="tx1"/>
                </a:solidFill>
                <a:latin typeface="Garamond"/>
                <a:cs typeface="Garamond"/>
              </a:rPr>
              <a:t>)</a:t>
            </a:r>
            <a:endParaRPr lang="en-US" sz="4400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501692" y="4144863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65788" y="4144863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229884" y="4144863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8093980" y="4144863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797836" y="2056631"/>
            <a:ext cx="0" cy="36004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54209" y="4411687"/>
            <a:ext cx="1101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Garamond"/>
                <a:cs typeface="Garamond"/>
              </a:rPr>
              <a:t>Enc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46761" y="4411687"/>
            <a:ext cx="1101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Garamond"/>
                <a:cs typeface="Garamond"/>
              </a:rPr>
              <a:t>Enc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56176" y="1596082"/>
            <a:ext cx="137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Garamond"/>
                <a:cs typeface="Garamond"/>
              </a:rPr>
              <a:t>Enc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C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))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28185" y="4407495"/>
            <a:ext cx="1101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Garamond"/>
                <a:cs typeface="Garamond"/>
              </a:rPr>
              <a:t>Enc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3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20737" y="4407495"/>
            <a:ext cx="1101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Garamond"/>
                <a:cs typeface="Garamond"/>
              </a:rPr>
              <a:t>Enc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4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316814" y="5733256"/>
            <a:ext cx="477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[</a:t>
            </a:r>
            <a:r>
              <a:rPr lang="en-US" sz="2400" dirty="0" err="1" smtClean="0">
                <a:solidFill>
                  <a:schemeClr val="tx2"/>
                </a:solidFill>
              </a:rPr>
              <a:t>Rivest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Adleman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Dertouzos</a:t>
            </a:r>
            <a:r>
              <a:rPr lang="en-US" sz="2400" dirty="0" smtClean="0">
                <a:solidFill>
                  <a:schemeClr val="tx2"/>
                </a:solidFill>
              </a:rPr>
              <a:t> 1978]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3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Reencryption</a:t>
            </a:r>
            <a:r>
              <a:rPr lang="en-US" dirty="0" smtClean="0"/>
              <a:t> under larger keys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2276872"/>
            <a:ext cx="1296144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eft Bracket 5"/>
          <p:cNvSpPr/>
          <p:nvPr/>
        </p:nvSpPr>
        <p:spPr>
          <a:xfrm>
            <a:off x="1115616" y="1556792"/>
            <a:ext cx="144016" cy="1656184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 flipH="1">
            <a:off x="5076056" y="1556792"/>
            <a:ext cx="144016" cy="1656184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01056" y="1566292"/>
            <a:ext cx="5607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M</a:t>
            </a:r>
            <a:endParaRPr lang="en-US" sz="3200" b="1" dirty="0"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2014036"/>
            <a:ext cx="4369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P</a:t>
            </a:r>
            <a:endParaRPr lang="en-US" sz="3200" b="1" dirty="0">
              <a:latin typeface="Garamond"/>
              <a:cs typeface="Garamond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11760" y="1566292"/>
            <a:ext cx="0" cy="71058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15616" y="2492896"/>
            <a:ext cx="1296144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64586" y="2348880"/>
            <a:ext cx="377026" cy="2880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12615" y="2217564"/>
            <a:ext cx="47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3</a:t>
            </a:r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s</a:t>
            </a:r>
            <a:endParaRPr lang="en-US" sz="2400" i="1" dirty="0">
              <a:solidFill>
                <a:schemeClr val="tx2"/>
              </a:solidFill>
              <a:latin typeface="Garamond"/>
              <a:cs typeface="Garamond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115616" y="3454400"/>
            <a:ext cx="4104456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966616" y="3310384"/>
            <a:ext cx="377026" cy="2880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95184" y="3183359"/>
            <a:ext cx="389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endParaRPr lang="en-US" sz="2400" i="1" dirty="0">
              <a:solidFill>
                <a:schemeClr val="tx2"/>
              </a:solidFill>
              <a:latin typeface="Garamond"/>
              <a:cs typeface="Garamond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36292" y="1566292"/>
            <a:ext cx="0" cy="71058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454176" y="1772816"/>
            <a:ext cx="377026" cy="2880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94811" y="1628800"/>
            <a:ext cx="1111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s = </a:t>
            </a:r>
            <a:r>
              <a:rPr lang="en-US" sz="2400" i="1" dirty="0" err="1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r>
              <a:rPr lang="en-US" sz="2400" i="1" baseline="30000" dirty="0" err="1" smtClean="0">
                <a:solidFill>
                  <a:schemeClr val="tx2"/>
                </a:solidFill>
                <a:latin typeface="Symbol" charset="2"/>
                <a:cs typeface="Symbol" charset="2"/>
              </a:rPr>
              <a:t>a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/4</a:t>
            </a:r>
            <a:endParaRPr lang="en-US" baseline="30000" dirty="0">
              <a:solidFill>
                <a:schemeClr val="tx2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474196" y="1556792"/>
            <a:ext cx="0" cy="1656184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292080" y="2204864"/>
            <a:ext cx="377026" cy="2880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20015" y="2060848"/>
            <a:ext cx="82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1-</a:t>
            </a:r>
            <a:r>
              <a:rPr lang="en-US" sz="2400" i="1" baseline="30000" dirty="0" smtClean="0">
                <a:solidFill>
                  <a:schemeClr val="tx2"/>
                </a:solidFill>
                <a:latin typeface="Symbol" charset="2"/>
                <a:cs typeface="Symbol" charset="2"/>
              </a:rPr>
              <a:t>a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/8</a:t>
            </a:r>
            <a:endParaRPr lang="en-US" baseline="30000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22268" y="1887215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noise rate </a:t>
            </a:r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r>
              <a:rPr lang="en-US" sz="2400" i="1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-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1+</a:t>
            </a:r>
            <a:r>
              <a:rPr lang="en-US" sz="2400" i="1" baseline="30000" dirty="0" smtClean="0">
                <a:solidFill>
                  <a:schemeClr val="tx2"/>
                </a:solidFill>
                <a:latin typeface="Symbol" charset="2"/>
                <a:cs typeface="Symbol" charset="2"/>
              </a:rPr>
              <a:t>a</a:t>
            </a:r>
            <a:r>
              <a:rPr lang="en-US" sz="2400" baseline="30000" dirty="0" smtClean="0">
                <a:solidFill>
                  <a:schemeClr val="tx2"/>
                </a:solidFill>
                <a:latin typeface="Garamond"/>
                <a:cs typeface="Garamond"/>
              </a:rPr>
              <a:t>/4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34154" y="2492896"/>
            <a:ext cx="2026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field size </a:t>
            </a:r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q</a:t>
            </a:r>
            <a:r>
              <a:rPr lang="en-US" sz="2400" i="1" baseline="30000" dirty="0">
                <a:solidFill>
                  <a:schemeClr val="tx2"/>
                </a:solidFill>
                <a:latin typeface="Garamond"/>
                <a:cs typeface="Garamond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≈ </a:t>
            </a: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2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56376" y="2411596"/>
            <a:ext cx="403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  <a:latin typeface="Garamond"/>
                <a:cs typeface="Garamond"/>
              </a:rPr>
              <a:t>n</a:t>
            </a:r>
            <a:r>
              <a:rPr lang="en-US" i="1" baseline="30000" dirty="0" err="1" smtClean="0">
                <a:solidFill>
                  <a:schemeClr val="tx2"/>
                </a:solidFill>
                <a:latin typeface="Symbol" charset="2"/>
                <a:cs typeface="Symbol" charset="2"/>
              </a:rPr>
              <a:t>a</a:t>
            </a:r>
            <a:endParaRPr lang="en-US" baseline="300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38328" y="3916184"/>
            <a:ext cx="402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Encryption scheme </a:t>
            </a:r>
            <a:r>
              <a:rPr lang="en-US" sz="2800" b="1" dirty="0" err="1" smtClean="0">
                <a:latin typeface="Garamond"/>
                <a:cs typeface="Garamond"/>
              </a:rPr>
              <a:t>K</a:t>
            </a:r>
            <a:r>
              <a:rPr lang="en-US" sz="2800" i="1" baseline="-25000" dirty="0" err="1" smtClean="0">
                <a:latin typeface="Garamond"/>
                <a:cs typeface="Garamond"/>
              </a:rPr>
              <a:t>q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21193" y="5241900"/>
            <a:ext cx="5735183" cy="801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419137" y="5288508"/>
            <a:ext cx="539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Reencrypt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Garamond"/>
                <a:cs typeface="Garamond"/>
              </a:rPr>
              <a:t>K</a:t>
            </a:r>
            <a:r>
              <a:rPr lang="en-US" sz="3200" i="1" baseline="-25000" dirty="0" err="1">
                <a:solidFill>
                  <a:schemeClr val="bg1"/>
                </a:solidFill>
                <a:latin typeface="Garamond"/>
                <a:cs typeface="Garamond"/>
              </a:rPr>
              <a:t>q</a:t>
            </a:r>
            <a:r>
              <a:rPr lang="en-US" sz="3200" dirty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lang="en-US" sz="3200" i="1" dirty="0">
                <a:solidFill>
                  <a:schemeClr val="bg1"/>
                </a:solidFill>
                <a:latin typeface="Garamond"/>
                <a:cs typeface="Garamond"/>
              </a:rPr>
              <a:t>n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)</a:t>
            </a:r>
            <a:r>
              <a:rPr lang="en-US" sz="3200" dirty="0" smtClean="0">
                <a:solidFill>
                  <a:schemeClr val="bg1"/>
                </a:solidFill>
                <a:cs typeface="Garamond"/>
              </a:rPr>
              <a:t> under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Garamond"/>
                <a:cs typeface="Garamond"/>
              </a:rPr>
              <a:t>K</a:t>
            </a:r>
            <a:r>
              <a:rPr lang="en-US" sz="3200" i="1" baseline="-25000" dirty="0" err="1" smtClean="0">
                <a:solidFill>
                  <a:schemeClr val="bg1"/>
                </a:solidFill>
                <a:latin typeface="Garamond"/>
                <a:cs typeface="Garamond"/>
              </a:rPr>
              <a:t>q</a:t>
            </a:r>
            <a:r>
              <a:rPr lang="en-US" sz="3200" dirty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schemeClr val="bg1"/>
                </a:solidFill>
                <a:latin typeface="Garamond"/>
                <a:cs typeface="Garamond"/>
              </a:rPr>
              <a:t>n</a:t>
            </a:r>
            <a:r>
              <a:rPr lang="en-US" sz="3200" baseline="30000" dirty="0">
                <a:solidFill>
                  <a:schemeClr val="bg1"/>
                </a:solidFill>
                <a:latin typeface="Garamond"/>
                <a:cs typeface="Garamond"/>
              </a:rPr>
              <a:t>1+</a:t>
            </a:r>
            <a:r>
              <a:rPr lang="en-US" sz="3200" i="1" baseline="30000" dirty="0" smtClean="0">
                <a:solidFill>
                  <a:schemeClr val="bg1"/>
                </a:solidFill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56308" y="5288508"/>
            <a:ext cx="105088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Idea: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1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Reencryption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66066" y="1484784"/>
            <a:ext cx="9159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 smtClean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91148" y="1615520"/>
            <a:ext cx="145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1   1   0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2984" y="3204264"/>
            <a:ext cx="159070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Garamond"/>
                <a:cs typeface="Garamond"/>
              </a:rPr>
              <a:t>Enc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):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91148" y="2292549"/>
            <a:ext cx="15968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1   1  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0   0   1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1   </a:t>
            </a:r>
            <a:r>
              <a:rPr lang="en-US" dirty="0">
                <a:latin typeface="Courier New"/>
                <a:cs typeface="Courier New"/>
              </a:rPr>
              <a:t>1   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</a:t>
            </a:r>
            <a:endParaRPr lang="en-US" dirty="0">
              <a:solidFill>
                <a:srgbClr val="A6A6A6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0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1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0</a:t>
            </a:r>
            <a:endParaRPr lang="en-US" b="1" dirty="0">
              <a:solidFill>
                <a:srgbClr val="C66951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1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0   1</a:t>
            </a:r>
            <a:endParaRPr lang="en-US" dirty="0">
              <a:solidFill>
                <a:srgbClr val="A6A6A6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>
                <a:solidFill>
                  <a:srgbClr val="A6A6A6"/>
                </a:solidFill>
                <a:latin typeface="Courier New"/>
                <a:cs typeface="Courier New"/>
              </a:rPr>
              <a:t>1   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</a:t>
            </a:r>
            <a:endParaRPr lang="en-US" dirty="0">
              <a:solidFill>
                <a:srgbClr val="A6A6A6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0   1   0</a:t>
            </a:r>
            <a:endParaRPr lang="en-US" dirty="0">
              <a:solidFill>
                <a:srgbClr val="A6A6A6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1   1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C66951"/>
                </a:solidFill>
                <a:latin typeface="Courier New"/>
                <a:cs typeface="Courier New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7584" y="5364504"/>
            <a:ext cx="66677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  <a:latin typeface="Garamond"/>
                <a:cs typeface="Garamond"/>
              </a:rPr>
              <a:t>ReEnc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(</a:t>
            </a:r>
            <a:r>
              <a:rPr lang="en-US" sz="3200" i="1" dirty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 = 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baseline="-25000" dirty="0" smtClean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Enc(</a:t>
            </a:r>
            <a:r>
              <a:rPr lang="en-US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sk</a:t>
            </a:r>
            <a:r>
              <a:rPr lang="en-US" sz="3200" baseline="-25000" dirty="0" smtClean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 + … + </a:t>
            </a:r>
            <a:r>
              <a:rPr lang="en-US" sz="3200" i="1" dirty="0" err="1" smtClean="0">
                <a:solidFill>
                  <a:srgbClr val="000000"/>
                </a:solidFill>
                <a:latin typeface="Garamond"/>
                <a:cs typeface="Garamond"/>
              </a:rPr>
              <a:t>c</a:t>
            </a:r>
            <a:r>
              <a:rPr lang="en-US" sz="3200" i="1" baseline="-25000" dirty="0" err="1" smtClean="0">
                <a:solidFill>
                  <a:srgbClr val="000000"/>
                </a:solidFill>
                <a:latin typeface="Garamond"/>
                <a:cs typeface="Garamond"/>
              </a:rPr>
              <a:t>n</a:t>
            </a:r>
            <a:r>
              <a:rPr lang="en-US" sz="3200" dirty="0" err="1">
                <a:solidFill>
                  <a:srgbClr val="000000"/>
                </a:solidFill>
                <a:latin typeface="Garamond"/>
                <a:cs typeface="Garamond"/>
              </a:rPr>
              <a:t>Enc</a:t>
            </a:r>
            <a:r>
              <a:rPr lang="en-US" sz="3200" dirty="0">
                <a:solidFill>
                  <a:srgbClr val="000000"/>
                </a:solidFill>
                <a:latin typeface="Garamond"/>
                <a:cs typeface="Garamond"/>
              </a:rPr>
              <a:t>(</a:t>
            </a:r>
            <a:r>
              <a:rPr lang="en-US" sz="3200" i="1" dirty="0" err="1" smtClean="0">
                <a:solidFill>
                  <a:srgbClr val="000000"/>
                </a:solidFill>
                <a:latin typeface="Garamond"/>
                <a:cs typeface="Garamond"/>
              </a:rPr>
              <a:t>sk</a:t>
            </a:r>
            <a:r>
              <a:rPr lang="en-US" sz="3200" i="1" baseline="-25000" dirty="0" err="1" smtClean="0">
                <a:solidFill>
                  <a:srgbClr val="000000"/>
                </a:solidFill>
                <a:latin typeface="Garamond"/>
                <a:cs typeface="Garamond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)</a:t>
            </a:r>
            <a:endParaRPr lang="en-US" sz="3200" i="1" baseline="-250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203848" y="3191564"/>
            <a:ext cx="1440160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4932040" y="3501008"/>
            <a:ext cx="3600400" cy="93610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76056" y="3534107"/>
            <a:ext cx="33800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Noise unlikely to affect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relevant</a:t>
            </a:r>
            <a:r>
              <a:rPr lang="en-US" sz="2400" dirty="0" smtClean="0">
                <a:solidFill>
                  <a:schemeClr val="bg1"/>
                </a:solidFill>
              </a:rPr>
              <a:t> parts of </a:t>
            </a:r>
            <a:r>
              <a:rPr lang="en-US" sz="2400" dirty="0" err="1">
                <a:solidFill>
                  <a:schemeClr val="bg1"/>
                </a:solidFill>
                <a:latin typeface="Garamond"/>
                <a:cs typeface="Garamond"/>
              </a:rPr>
              <a:t>Enc</a:t>
            </a:r>
            <a:r>
              <a:rPr lang="en-US" sz="2400" dirty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schemeClr val="bg1"/>
                </a:solidFill>
                <a:latin typeface="Garamond"/>
                <a:cs typeface="Garamond"/>
              </a:rPr>
              <a:t>sk</a:t>
            </a:r>
            <a:r>
              <a:rPr lang="en-US" sz="2400" i="1" baseline="-25000" dirty="0">
                <a:solidFill>
                  <a:schemeClr val="bg1"/>
                </a:solidFill>
                <a:latin typeface="Garamond"/>
                <a:cs typeface="Garamond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622800" y="2768600"/>
            <a:ext cx="1066800" cy="787400"/>
          </a:xfrm>
          <a:custGeom>
            <a:avLst/>
            <a:gdLst>
              <a:gd name="connsiteX0" fmla="*/ 1066800 w 1066800"/>
              <a:gd name="connsiteY0" fmla="*/ 787400 h 787400"/>
              <a:gd name="connsiteX1" fmla="*/ 622300 w 1066800"/>
              <a:gd name="connsiteY1" fmla="*/ 165100 h 787400"/>
              <a:gd name="connsiteX2" fmla="*/ 0 w 1066800"/>
              <a:gd name="connsiteY2" fmla="*/ 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787400">
                <a:moveTo>
                  <a:pt x="1066800" y="787400"/>
                </a:moveTo>
                <a:cubicBezTo>
                  <a:pt x="933450" y="541866"/>
                  <a:pt x="800100" y="296333"/>
                  <a:pt x="622300" y="165100"/>
                </a:cubicBezTo>
                <a:cubicBezTo>
                  <a:pt x="444500" y="33867"/>
                  <a:pt x="0" y="0"/>
                  <a:pt x="0" y="0"/>
                </a:cubicBezTo>
              </a:path>
            </a:pathLst>
          </a:custGeom>
          <a:ln w="38100" cmpd="sng">
            <a:solidFill>
              <a:schemeClr val="tx2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8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Homomorphism for small depth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6120" y="1412776"/>
            <a:ext cx="3902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Applying a </a:t>
            </a:r>
            <a:r>
              <a:rPr lang="en-US" sz="2800" dirty="0" smtClean="0">
                <a:solidFill>
                  <a:schemeClr val="accent1"/>
                </a:solidFill>
              </a:rPr>
              <a:t>chain of keys</a:t>
            </a:r>
            <a:endParaRPr lang="en-US" sz="2800" dirty="0">
              <a:latin typeface="Garamond"/>
              <a:cs typeface="Garamond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688117" y="2196152"/>
            <a:ext cx="5908219" cy="584776"/>
            <a:chOff x="1688117" y="2196152"/>
            <a:chExt cx="5908219" cy="584776"/>
          </a:xfrm>
        </p:grpSpPr>
        <p:sp>
          <p:nvSpPr>
            <p:cNvPr id="5" name="TextBox 4"/>
            <p:cNvSpPr txBox="1"/>
            <p:nvPr/>
          </p:nvSpPr>
          <p:spPr>
            <a:xfrm>
              <a:off x="1688117" y="2196152"/>
              <a:ext cx="590821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 smtClean="0">
                  <a:latin typeface="Garamond"/>
                  <a:cs typeface="Garamond"/>
                </a:rPr>
                <a:t>K</a:t>
              </a:r>
              <a:r>
                <a:rPr lang="en-US" sz="3200" i="1" baseline="-25000" dirty="0" err="1" smtClean="0">
                  <a:latin typeface="Garamond"/>
                  <a:cs typeface="Garamond"/>
                </a:rPr>
                <a:t>q</a:t>
              </a:r>
              <a:r>
                <a:rPr lang="en-US" sz="3200" dirty="0">
                  <a:latin typeface="Garamond"/>
                  <a:cs typeface="Garamond"/>
                </a:rPr>
                <a:t>(</a:t>
              </a:r>
              <a:r>
                <a:rPr lang="en-US" sz="3200" i="1" dirty="0">
                  <a:latin typeface="Garamond"/>
                  <a:cs typeface="Garamond"/>
                </a:rPr>
                <a:t>n</a:t>
              </a:r>
              <a:r>
                <a:rPr lang="en-US" sz="3200" dirty="0" smtClean="0">
                  <a:latin typeface="Garamond"/>
                  <a:cs typeface="Garamond"/>
                </a:rPr>
                <a:t>)</a:t>
              </a:r>
              <a:r>
                <a:rPr lang="en-US" sz="3200" dirty="0" smtClean="0">
                  <a:cs typeface="Garamond"/>
                </a:rPr>
                <a:t> →</a:t>
              </a:r>
              <a:r>
                <a:rPr lang="en-US" sz="3200" dirty="0" smtClean="0"/>
                <a:t> </a:t>
              </a:r>
              <a:r>
                <a:rPr lang="en-US" sz="3200" b="1" dirty="0" err="1" smtClean="0">
                  <a:latin typeface="Garamond"/>
                  <a:cs typeface="Garamond"/>
                </a:rPr>
                <a:t>K</a:t>
              </a:r>
              <a:r>
                <a:rPr lang="en-US" sz="3200" i="1" baseline="-25000" dirty="0" err="1" smtClean="0">
                  <a:latin typeface="Garamond"/>
                  <a:cs typeface="Garamond"/>
                </a:rPr>
                <a:t>q</a:t>
              </a:r>
              <a:r>
                <a:rPr lang="en-US" sz="3200" dirty="0">
                  <a:latin typeface="Garamond"/>
                  <a:cs typeface="Garamond"/>
                </a:rPr>
                <a:t>(</a:t>
              </a:r>
              <a:r>
                <a:rPr lang="en-US" sz="3200" i="1" dirty="0" smtClean="0">
                  <a:latin typeface="Garamond"/>
                  <a:cs typeface="Garamond"/>
                </a:rPr>
                <a:t>n</a:t>
              </a:r>
              <a:r>
                <a:rPr lang="en-US" sz="3200" baseline="30000" dirty="0">
                  <a:latin typeface="Garamond"/>
                  <a:cs typeface="Garamond"/>
                </a:rPr>
                <a:t>1+</a:t>
              </a:r>
              <a:r>
                <a:rPr lang="en-US" sz="3200" i="1" baseline="30000" dirty="0" smtClean="0">
                  <a:latin typeface="Symbol" charset="2"/>
                  <a:cs typeface="Symbol" charset="2"/>
                </a:rPr>
                <a:t>a</a:t>
              </a:r>
              <a:r>
                <a:rPr lang="en-US" sz="3200" dirty="0" smtClean="0">
                  <a:latin typeface="Garamond"/>
                  <a:cs typeface="Garamond"/>
                </a:rPr>
                <a:t>)</a:t>
              </a:r>
              <a:r>
                <a:rPr lang="en-US" sz="2800" dirty="0" smtClean="0">
                  <a:cs typeface="Garamond"/>
                </a:rPr>
                <a:t> </a:t>
              </a:r>
              <a:r>
                <a:rPr lang="en-US" sz="2800" dirty="0">
                  <a:cs typeface="Garamond"/>
                </a:rPr>
                <a:t>→</a:t>
              </a:r>
              <a:r>
                <a:rPr lang="en-US" sz="2800" dirty="0"/>
                <a:t> </a:t>
              </a:r>
              <a:r>
                <a:rPr lang="en-US" sz="2800" dirty="0" smtClean="0">
                  <a:latin typeface="Garamond"/>
                  <a:cs typeface="Garamond"/>
                </a:rPr>
                <a:t>… </a:t>
              </a:r>
              <a:r>
                <a:rPr lang="en-US" sz="2800" dirty="0" smtClean="0">
                  <a:cs typeface="Garamond"/>
                </a:rPr>
                <a:t> </a:t>
              </a:r>
              <a:r>
                <a:rPr lang="en-US" sz="2800" dirty="0">
                  <a:cs typeface="Garamond"/>
                </a:rPr>
                <a:t>→</a:t>
              </a:r>
              <a:r>
                <a:rPr lang="en-US" sz="2800" dirty="0"/>
                <a:t> 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b="1" dirty="0" err="1">
                  <a:latin typeface="Garamond"/>
                  <a:cs typeface="Garamond"/>
                </a:rPr>
                <a:t>K</a:t>
              </a:r>
              <a:r>
                <a:rPr lang="en-US" sz="2800" i="1" baseline="-25000" dirty="0" err="1">
                  <a:latin typeface="Garamond"/>
                  <a:cs typeface="Garamond"/>
                </a:rPr>
                <a:t>q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n</a:t>
              </a:r>
              <a:r>
                <a:rPr lang="en-US" sz="2800" baseline="30000" dirty="0" smtClean="0">
                  <a:latin typeface="Garamond"/>
                  <a:cs typeface="Garamond"/>
                </a:rPr>
                <a:t>(1</a:t>
              </a:r>
              <a:r>
                <a:rPr lang="en-US" sz="2800" baseline="30000" dirty="0">
                  <a:latin typeface="Garamond"/>
                  <a:cs typeface="Garamond"/>
                </a:rPr>
                <a:t>+</a:t>
              </a:r>
              <a:r>
                <a:rPr lang="en-US" sz="2800" i="1" baseline="30000" dirty="0" smtClean="0">
                  <a:latin typeface="Symbol" charset="2"/>
                  <a:cs typeface="Symbol" charset="2"/>
                </a:rPr>
                <a:t>a</a:t>
              </a:r>
              <a:r>
                <a:rPr lang="en-US" sz="2800" baseline="30000" dirty="0" smtClean="0">
                  <a:latin typeface="Garamond"/>
                  <a:cs typeface="Garamond"/>
                </a:rPr>
                <a:t>)  </a:t>
              </a:r>
              <a:r>
                <a:rPr lang="en-US" sz="2800" dirty="0" smtClean="0">
                  <a:latin typeface="Garamond"/>
                  <a:cs typeface="Garamond"/>
                </a:rPr>
                <a:t>)</a:t>
              </a:r>
              <a:endParaRPr lang="en-US" sz="2800" dirty="0">
                <a:latin typeface="Garamond"/>
                <a:cs typeface="Garamond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13190" y="2196152"/>
              <a:ext cx="33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Garamond"/>
                  <a:cs typeface="Garamond"/>
                </a:rPr>
                <a:t>d</a:t>
              </a:r>
              <a:endParaRPr lang="en-US" i="1" dirty="0">
                <a:latin typeface="Garamond"/>
                <a:cs typeface="Garamond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55576" y="3265820"/>
            <a:ext cx="5822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can handle up to </a:t>
            </a:r>
            <a:r>
              <a:rPr lang="en-US" sz="2800" i="1" dirty="0" smtClean="0">
                <a:latin typeface="Garamond"/>
                <a:cs typeface="Garamond"/>
              </a:rPr>
              <a:t>d</a:t>
            </a:r>
            <a:r>
              <a:rPr lang="en-US" sz="2800" dirty="0" smtClean="0"/>
              <a:t> </a:t>
            </a:r>
            <a:r>
              <a:rPr lang="en-US" sz="2800" dirty="0" err="1" smtClean="0"/>
              <a:t>reencryptions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4149080"/>
            <a:ext cx="6642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and so we can evaluate circuits of depth </a:t>
            </a:r>
            <a:r>
              <a:rPr lang="en-US" sz="2800" i="1" dirty="0" smtClean="0">
                <a:latin typeface="Garamond"/>
                <a:cs typeface="Garamond"/>
              </a:rPr>
              <a:t>d</a:t>
            </a:r>
            <a:endParaRPr lang="en-US" sz="2800" i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4648919"/>
            <a:ext cx="3822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(and sufficiently small size)</a:t>
            </a:r>
            <a:endParaRPr lang="en-US" sz="2400" i="1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9799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reduction techniques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75" y="1395655"/>
            <a:ext cx="73615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Homomorphic</a:t>
            </a:r>
            <a:r>
              <a:rPr lang="en-US" sz="3200" dirty="0" smtClean="0"/>
              <a:t> encryption for </a:t>
            </a:r>
            <a:r>
              <a:rPr lang="en-US" sz="3200" dirty="0" smtClean="0">
                <a:solidFill>
                  <a:srgbClr val="C66951"/>
                </a:solidFill>
              </a:rPr>
              <a:t>small depth</a:t>
            </a:r>
            <a:endParaRPr lang="en-US" sz="3200" dirty="0">
              <a:solidFill>
                <a:srgbClr val="C6695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90" y="1959223"/>
            <a:ext cx="5291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Reencrypt</a:t>
            </a:r>
            <a:r>
              <a:rPr lang="en-US" sz="2400" dirty="0" smtClean="0"/>
              <a:t> under </a:t>
            </a:r>
            <a:r>
              <a:rPr lang="en-US" sz="2400" dirty="0" smtClean="0">
                <a:solidFill>
                  <a:srgbClr val="C66951"/>
                </a:solidFill>
              </a:rPr>
              <a:t>larger and larger keys</a:t>
            </a:r>
            <a:endParaRPr lang="en-US" sz="2400" dirty="0">
              <a:solidFill>
                <a:srgbClr val="C6695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869" y="3068960"/>
            <a:ext cx="55587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From</a:t>
            </a:r>
            <a:r>
              <a:rPr lang="en-US" sz="3200" dirty="0" smtClean="0">
                <a:solidFill>
                  <a:srgbClr val="C66951"/>
                </a:solidFill>
              </a:rPr>
              <a:t> small depth </a:t>
            </a:r>
            <a:r>
              <a:rPr lang="en-US" sz="3200" dirty="0" smtClean="0"/>
              <a:t>to </a:t>
            </a:r>
            <a:r>
              <a:rPr lang="en-US" sz="3200" dirty="0" smtClean="0">
                <a:solidFill>
                  <a:srgbClr val="C66951"/>
                </a:solidFill>
              </a:rPr>
              <a:t>small size</a:t>
            </a:r>
            <a:endParaRPr lang="en-US" sz="3200" dirty="0">
              <a:solidFill>
                <a:srgbClr val="C6695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284" y="3632528"/>
            <a:ext cx="261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Reduce key length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40869" y="4708023"/>
            <a:ext cx="44322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Eliminate all restrictions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40284" y="5271591"/>
            <a:ext cx="2483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Reduce error rate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83568" y="3051839"/>
            <a:ext cx="7704856" cy="1169249"/>
          </a:xfrm>
          <a:prstGeom prst="rect">
            <a:avLst/>
          </a:prstGeom>
          <a:noFill/>
          <a:ln w="381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rapezoid 91"/>
          <p:cNvSpPr/>
          <p:nvPr/>
        </p:nvSpPr>
        <p:spPr>
          <a:xfrm>
            <a:off x="1187624" y="1484784"/>
            <a:ext cx="6048672" cy="3312368"/>
          </a:xfrm>
          <a:prstGeom prst="trapezoid">
            <a:avLst/>
          </a:prstGeom>
          <a:solidFill>
            <a:schemeClr val="tx2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error correction circuit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31640" y="4077072"/>
            <a:ext cx="584705" cy="504056"/>
            <a:chOff x="3923928" y="2492896"/>
            <a:chExt cx="584705" cy="504056"/>
          </a:xfrm>
        </p:grpSpPr>
        <p:sp>
          <p:nvSpPr>
            <p:cNvPr id="4" name="Isosceles Triangle 3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V="1">
            <a:off x="1447253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772329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700321" y="3212976"/>
            <a:ext cx="584705" cy="504056"/>
            <a:chOff x="3923928" y="2492896"/>
            <a:chExt cx="584705" cy="504056"/>
          </a:xfrm>
        </p:grpSpPr>
        <p:sp>
          <p:nvSpPr>
            <p:cNvPr id="14" name="Isosceles Triangle 13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16" name="Straight Arrow Connector 15"/>
          <p:cNvCxnSpPr>
            <a:stCxn id="4" idx="0"/>
          </p:cNvCxnSpPr>
          <p:nvPr/>
        </p:nvCxnSpPr>
        <p:spPr>
          <a:xfrm flipV="1">
            <a:off x="1623993" y="3717032"/>
            <a:ext cx="191941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9" idx="0"/>
          </p:cNvCxnSpPr>
          <p:nvPr/>
        </p:nvCxnSpPr>
        <p:spPr>
          <a:xfrm flipH="1" flipV="1">
            <a:off x="2141010" y="3717032"/>
            <a:ext cx="211704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060361" y="4077072"/>
            <a:ext cx="584705" cy="504056"/>
            <a:chOff x="3923928" y="2492896"/>
            <a:chExt cx="584705" cy="504056"/>
          </a:xfrm>
        </p:grpSpPr>
        <p:sp>
          <p:nvSpPr>
            <p:cNvPr id="19" name="Isosceles Triangle 18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2175974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501050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835167" y="4077072"/>
            <a:ext cx="584705" cy="504056"/>
            <a:chOff x="3923928" y="2492896"/>
            <a:chExt cx="584705" cy="504056"/>
          </a:xfrm>
        </p:grpSpPr>
        <p:sp>
          <p:nvSpPr>
            <p:cNvPr id="26" name="Isosceles Triangle 25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950780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275856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3203848" y="3212976"/>
            <a:ext cx="584705" cy="504056"/>
            <a:chOff x="3923928" y="2492896"/>
            <a:chExt cx="584705" cy="504056"/>
          </a:xfrm>
        </p:grpSpPr>
        <p:sp>
          <p:nvSpPr>
            <p:cNvPr id="31" name="Isosceles Triangle 30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33" name="Straight Arrow Connector 32"/>
          <p:cNvCxnSpPr>
            <a:stCxn id="26" idx="0"/>
          </p:cNvCxnSpPr>
          <p:nvPr/>
        </p:nvCxnSpPr>
        <p:spPr>
          <a:xfrm flipV="1">
            <a:off x="3127520" y="3717032"/>
            <a:ext cx="191941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6" idx="0"/>
          </p:cNvCxnSpPr>
          <p:nvPr/>
        </p:nvCxnSpPr>
        <p:spPr>
          <a:xfrm flipH="1" flipV="1">
            <a:off x="3644537" y="3717032"/>
            <a:ext cx="211704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563888" y="4077072"/>
            <a:ext cx="584705" cy="504056"/>
            <a:chOff x="3923928" y="2492896"/>
            <a:chExt cx="584705" cy="504056"/>
          </a:xfrm>
        </p:grpSpPr>
        <p:sp>
          <p:nvSpPr>
            <p:cNvPr id="36" name="Isosceles Triangle 35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flipV="1">
            <a:off x="3679501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004577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483768" y="2348880"/>
            <a:ext cx="584705" cy="504056"/>
            <a:chOff x="3923928" y="2492896"/>
            <a:chExt cx="584705" cy="504056"/>
          </a:xfrm>
        </p:grpSpPr>
        <p:sp>
          <p:nvSpPr>
            <p:cNvPr id="41" name="Isosceles Triangle 40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V="1">
            <a:off x="2012436" y="2852936"/>
            <a:ext cx="632630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2852449" y="2852936"/>
            <a:ext cx="632630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4292609" y="4077072"/>
            <a:ext cx="584705" cy="504056"/>
            <a:chOff x="3923928" y="2492896"/>
            <a:chExt cx="584705" cy="504056"/>
          </a:xfrm>
        </p:grpSpPr>
        <p:sp>
          <p:nvSpPr>
            <p:cNvPr id="47" name="Isosceles Triangle 46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flipV="1">
            <a:off x="4408222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4733298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4661290" y="3212976"/>
            <a:ext cx="584705" cy="504056"/>
            <a:chOff x="3923928" y="2492896"/>
            <a:chExt cx="584705" cy="504056"/>
          </a:xfrm>
        </p:grpSpPr>
        <p:sp>
          <p:nvSpPr>
            <p:cNvPr id="52" name="Isosceles Triangle 51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54" name="Straight Arrow Connector 53"/>
          <p:cNvCxnSpPr>
            <a:stCxn id="47" idx="0"/>
          </p:cNvCxnSpPr>
          <p:nvPr/>
        </p:nvCxnSpPr>
        <p:spPr>
          <a:xfrm flipV="1">
            <a:off x="4584962" y="3717032"/>
            <a:ext cx="191941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7" idx="0"/>
          </p:cNvCxnSpPr>
          <p:nvPr/>
        </p:nvCxnSpPr>
        <p:spPr>
          <a:xfrm flipH="1" flipV="1">
            <a:off x="5101979" y="3717032"/>
            <a:ext cx="211704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021330" y="4077072"/>
            <a:ext cx="584705" cy="504056"/>
            <a:chOff x="3923928" y="2492896"/>
            <a:chExt cx="584705" cy="504056"/>
          </a:xfrm>
        </p:grpSpPr>
        <p:sp>
          <p:nvSpPr>
            <p:cNvPr id="57" name="Isosceles Triangle 56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flipV="1">
            <a:off x="5136943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5462019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5796136" y="4077072"/>
            <a:ext cx="584705" cy="504056"/>
            <a:chOff x="3923928" y="2492896"/>
            <a:chExt cx="584705" cy="504056"/>
          </a:xfrm>
        </p:grpSpPr>
        <p:sp>
          <p:nvSpPr>
            <p:cNvPr id="62" name="Isosceles Triangle 61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flipV="1">
            <a:off x="5911749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6236825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6164817" y="3212976"/>
            <a:ext cx="584705" cy="504056"/>
            <a:chOff x="3923928" y="2492896"/>
            <a:chExt cx="584705" cy="504056"/>
          </a:xfrm>
        </p:grpSpPr>
        <p:sp>
          <p:nvSpPr>
            <p:cNvPr id="67" name="Isosceles Triangle 66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69" name="Straight Arrow Connector 68"/>
          <p:cNvCxnSpPr>
            <a:stCxn id="62" idx="0"/>
          </p:cNvCxnSpPr>
          <p:nvPr/>
        </p:nvCxnSpPr>
        <p:spPr>
          <a:xfrm flipV="1">
            <a:off x="6088489" y="3717032"/>
            <a:ext cx="191941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2" idx="0"/>
          </p:cNvCxnSpPr>
          <p:nvPr/>
        </p:nvCxnSpPr>
        <p:spPr>
          <a:xfrm flipH="1" flipV="1">
            <a:off x="6605506" y="3717032"/>
            <a:ext cx="211704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6524857" y="4077072"/>
            <a:ext cx="584705" cy="504056"/>
            <a:chOff x="3923928" y="2492896"/>
            <a:chExt cx="584705" cy="504056"/>
          </a:xfrm>
        </p:grpSpPr>
        <p:sp>
          <p:nvSpPr>
            <p:cNvPr id="72" name="Isosceles Triangle 71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74" name="Straight Arrow Connector 73"/>
          <p:cNvCxnSpPr/>
          <p:nvPr/>
        </p:nvCxnSpPr>
        <p:spPr>
          <a:xfrm flipV="1">
            <a:off x="6640470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6965546" y="4581128"/>
            <a:ext cx="0" cy="288032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5444737" y="2348880"/>
            <a:ext cx="584705" cy="504056"/>
            <a:chOff x="3923928" y="2492896"/>
            <a:chExt cx="584705" cy="504056"/>
          </a:xfrm>
        </p:grpSpPr>
        <p:sp>
          <p:nvSpPr>
            <p:cNvPr id="77" name="Isosceles Triangle 76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 flipV="1">
            <a:off x="4973405" y="2852936"/>
            <a:ext cx="632630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5813418" y="2852936"/>
            <a:ext cx="632630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3995936" y="1484784"/>
            <a:ext cx="584705" cy="504056"/>
            <a:chOff x="3923928" y="2492896"/>
            <a:chExt cx="584705" cy="504056"/>
          </a:xfrm>
        </p:grpSpPr>
        <p:sp>
          <p:nvSpPr>
            <p:cNvPr id="82" name="Isosceles Triangle 81"/>
            <p:cNvSpPr/>
            <p:nvPr/>
          </p:nvSpPr>
          <p:spPr>
            <a:xfrm>
              <a:off x="3923928" y="2492896"/>
              <a:ext cx="584705" cy="50405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039541" y="2614920"/>
              <a:ext cx="40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G</a:t>
              </a:r>
              <a:endParaRPr lang="en-US" i="1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cxnSp>
        <p:nvCxnSpPr>
          <p:cNvPr id="84" name="Straight Arrow Connector 83"/>
          <p:cNvCxnSpPr/>
          <p:nvPr/>
        </p:nvCxnSpPr>
        <p:spPr>
          <a:xfrm flipV="1">
            <a:off x="2795883" y="1988840"/>
            <a:ext cx="1288953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4436625" y="1988840"/>
            <a:ext cx="1288953" cy="360040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59832" y="2276872"/>
            <a:ext cx="2340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FF"/>
                </a:solidFill>
                <a:latin typeface="Garamond"/>
                <a:cs typeface="Garamond"/>
              </a:rPr>
              <a:t>G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srgbClr val="FFFFFF"/>
                </a:solidFill>
                <a:latin typeface="Garamond"/>
                <a:cs typeface="Garamond"/>
              </a:rPr>
              <a:t>xy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) = 1 + </a:t>
            </a:r>
            <a:r>
              <a:rPr lang="en-US" sz="2800" i="1" dirty="0" err="1" smtClean="0">
                <a:solidFill>
                  <a:srgbClr val="FFFFFF"/>
                </a:solidFill>
                <a:latin typeface="Garamond"/>
                <a:cs typeface="Garamond"/>
              </a:rPr>
              <a:t>xy</a:t>
            </a:r>
            <a:endParaRPr lang="en-US" sz="2800" i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92946" y="5288508"/>
            <a:ext cx="230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m</a:t>
            </a:r>
            <a:r>
              <a:rPr lang="en-US" sz="2400" dirty="0" smtClean="0">
                <a:latin typeface="Garamond"/>
                <a:cs typeface="Garamond"/>
              </a:rPr>
              <a:t> with </a:t>
            </a:r>
            <a:r>
              <a:rPr lang="en-US" sz="2400" dirty="0" err="1" smtClean="0">
                <a:latin typeface="Garamond"/>
                <a:cs typeface="Garamond"/>
              </a:rPr>
              <a:t>prob</a:t>
            </a:r>
            <a:r>
              <a:rPr lang="en-US" sz="2400" dirty="0" smtClean="0">
                <a:latin typeface="Garamond"/>
                <a:cs typeface="Garamond"/>
              </a:rPr>
              <a:t> 1 - </a:t>
            </a:r>
            <a:r>
              <a:rPr lang="en-US" sz="2400" i="1" dirty="0" smtClean="0">
                <a:latin typeface="Symbol" charset="2"/>
                <a:cs typeface="Symbol" charset="2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691680" y="5690939"/>
            <a:ext cx="2283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1 - </a:t>
            </a:r>
            <a:r>
              <a:rPr lang="en-US" sz="2400" i="1" dirty="0" smtClean="0">
                <a:latin typeface="Garamond"/>
                <a:cs typeface="Garamond"/>
              </a:rPr>
              <a:t>m</a:t>
            </a:r>
            <a:r>
              <a:rPr lang="en-US" sz="2400" dirty="0" smtClean="0">
                <a:latin typeface="Garamond"/>
                <a:cs typeface="Garamond"/>
              </a:rPr>
              <a:t> with </a:t>
            </a:r>
            <a:r>
              <a:rPr lang="en-US" sz="2400" dirty="0" err="1" smtClean="0">
                <a:latin typeface="Garamond"/>
                <a:cs typeface="Garamond"/>
              </a:rPr>
              <a:t>prob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Symbol" charset="2"/>
                <a:cs typeface="Symbol" charset="2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91" name="Left Brace 90"/>
          <p:cNvSpPr/>
          <p:nvPr/>
        </p:nvSpPr>
        <p:spPr>
          <a:xfrm>
            <a:off x="1547664" y="5411192"/>
            <a:ext cx="216024" cy="754112"/>
          </a:xfrm>
          <a:prstGeom prst="leftBrace">
            <a:avLst>
              <a:gd name="adj1" fmla="val 4007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899592" y="5534223"/>
            <a:ext cx="694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i="1" baseline="-25000" dirty="0" smtClean="0">
                <a:latin typeface="Garamond"/>
                <a:cs typeface="Garamond"/>
              </a:rPr>
              <a:t>i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168751" y="5436512"/>
            <a:ext cx="29526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Garamond"/>
                <a:cs typeface="Garamond"/>
              </a:rPr>
              <a:t>Pr</a:t>
            </a:r>
            <a:r>
              <a:rPr lang="en-US" sz="3200" dirty="0" smtClean="0">
                <a:latin typeface="Garamond"/>
                <a:cs typeface="Garamond"/>
              </a:rPr>
              <a:t>[</a:t>
            </a:r>
            <a:r>
              <a:rPr lang="en-US" sz="3200" i="1" dirty="0" smtClean="0">
                <a:latin typeface="Garamond"/>
                <a:cs typeface="Garamond"/>
              </a:rPr>
              <a:t>y ≠ m</a:t>
            </a:r>
            <a:r>
              <a:rPr lang="en-US" sz="3200" dirty="0" smtClean="0">
                <a:latin typeface="Garamond"/>
                <a:cs typeface="Garamond"/>
              </a:rPr>
              <a:t>] ≈ </a:t>
            </a:r>
            <a:r>
              <a:rPr lang="en-US" sz="3200" i="1" dirty="0" smtClean="0">
                <a:latin typeface="Symbol" charset="2"/>
                <a:cs typeface="Symbol" charset="2"/>
              </a:rPr>
              <a:t>h</a:t>
            </a:r>
            <a:r>
              <a:rPr lang="en-US" sz="3200" baseline="30000" dirty="0" smtClean="0">
                <a:latin typeface="Garamond"/>
                <a:cs typeface="Garamond"/>
              </a:rPr>
              <a:t>1.4</a:t>
            </a:r>
            <a:endParaRPr lang="en-US" sz="3200" baseline="30000" dirty="0">
              <a:latin typeface="Garamond"/>
              <a:cs typeface="Garamond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641639" y="5373216"/>
            <a:ext cx="33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Garamond"/>
                <a:cs typeface="Garamond"/>
              </a:rPr>
              <a:t>d</a:t>
            </a:r>
            <a:endParaRPr lang="en-US" i="1" dirty="0">
              <a:latin typeface="Garamond"/>
              <a:cs typeface="Garamond"/>
            </a:endParaRPr>
          </a:p>
        </p:txBody>
      </p:sp>
      <p:sp>
        <p:nvSpPr>
          <p:cNvPr id="97" name="Right Arrow 96"/>
          <p:cNvSpPr/>
          <p:nvPr/>
        </p:nvSpPr>
        <p:spPr>
          <a:xfrm>
            <a:off x="4177935" y="5546923"/>
            <a:ext cx="805049" cy="461665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163446" y="879103"/>
            <a:ext cx="40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y</a:t>
            </a:r>
            <a:endParaRPr lang="en-US" sz="2400" i="1" dirty="0">
              <a:latin typeface="Garamond"/>
              <a:cs typeface="Garamond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270426" y="4725144"/>
            <a:ext cx="46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endParaRPr lang="en-US" sz="2400" baseline="-25000" dirty="0">
              <a:latin typeface="Garamond"/>
              <a:cs typeface="Garamond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774359" y="4725144"/>
            <a:ext cx="46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endParaRPr lang="en-US" sz="2400" baseline="-25000" dirty="0">
              <a:latin typeface="Garamond"/>
              <a:cs typeface="Garamond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025180" y="4874374"/>
            <a:ext cx="2746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dirty="0">
                <a:latin typeface="Garamond"/>
                <a:cs typeface="Garamond"/>
              </a:rPr>
              <a:t>d</a:t>
            </a:r>
            <a:endParaRPr lang="en-US" sz="1100" i="1" dirty="0">
              <a:latin typeface="Garamond"/>
              <a:cs typeface="Garamond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7632676" y="1497484"/>
            <a:ext cx="0" cy="3346276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452320" y="2996952"/>
            <a:ext cx="377026" cy="3600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465795" y="2908027"/>
            <a:ext cx="354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  <a:latin typeface="Garamond"/>
                <a:cs typeface="Garamond"/>
              </a:rPr>
              <a:t>d</a:t>
            </a:r>
            <a:endParaRPr lang="en-US" baseline="30000" dirty="0">
              <a:solidFill>
                <a:schemeClr val="tx2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flipV="1">
            <a:off x="4283968" y="1323777"/>
            <a:ext cx="0" cy="161007"/>
          </a:xfrm>
          <a:prstGeom prst="straightConnector1">
            <a:avLst/>
          </a:prstGeom>
          <a:ln w="1270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2043307" y="1472084"/>
            <a:ext cx="5647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C66951"/>
                </a:solidFill>
                <a:latin typeface="Garamond"/>
                <a:cs typeface="Garamond"/>
              </a:rPr>
              <a:t>E</a:t>
            </a:r>
            <a:endParaRPr lang="en-US" sz="3200" i="1" dirty="0">
              <a:solidFill>
                <a:srgbClr val="C6695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734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 of encryptions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1273" y="1484784"/>
            <a:ext cx="9159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 smtClean="0">
                <a:solidFill>
                  <a:prstClr val="black"/>
                </a:solidFill>
                <a:latin typeface="Garamond"/>
                <a:cs typeface="Garamond"/>
              </a:rPr>
              <a:t>sk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3087" y="1615520"/>
            <a:ext cx="342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10010110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r>
              <a:rPr lang="en-US" dirty="0" smtClean="0">
                <a:solidFill>
                  <a:srgbClr val="A6A6A6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1101010110010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2081703" y="1628220"/>
            <a:ext cx="2808312" cy="694526"/>
            <a:chOff x="2081703" y="1628220"/>
            <a:chExt cx="2808312" cy="694526"/>
          </a:xfrm>
        </p:grpSpPr>
        <p:sp>
          <p:nvSpPr>
            <p:cNvPr id="10" name="Oval 9"/>
            <p:cNvSpPr/>
            <p:nvPr/>
          </p:nvSpPr>
          <p:spPr>
            <a:xfrm>
              <a:off x="3043207" y="1628220"/>
              <a:ext cx="347340" cy="347340"/>
            </a:xfrm>
            <a:prstGeom prst="ellipse">
              <a:avLst/>
            </a:prstGeom>
            <a:noFill/>
            <a:ln w="38100" cmpd="sng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10" idx="3"/>
              <a:endCxn id="8" idx="0"/>
            </p:cNvCxnSpPr>
            <p:nvPr/>
          </p:nvCxnSpPr>
          <p:spPr>
            <a:xfrm flipH="1">
              <a:off x="2081703" y="1924693"/>
              <a:ext cx="1012371" cy="392318"/>
            </a:xfrm>
            <a:prstGeom prst="straightConnector1">
              <a:avLst/>
            </a:prstGeom>
            <a:ln w="28575" cmpd="sng">
              <a:solidFill>
                <a:srgbClr val="C6695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0" idx="5"/>
              <a:endCxn id="13" idx="0"/>
            </p:cNvCxnSpPr>
            <p:nvPr/>
          </p:nvCxnSpPr>
          <p:spPr>
            <a:xfrm>
              <a:off x="3339680" y="1924693"/>
              <a:ext cx="1550335" cy="398053"/>
            </a:xfrm>
            <a:prstGeom prst="straightConnector1">
              <a:avLst/>
            </a:prstGeom>
            <a:ln w="28575" cmpd="sng">
              <a:solidFill>
                <a:srgbClr val="C6695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 rot="5400000">
            <a:off x="6829648" y="502072"/>
            <a:ext cx="936104" cy="2613496"/>
            <a:chOff x="806767" y="2255664"/>
            <a:chExt cx="936104" cy="2613496"/>
          </a:xfrm>
        </p:grpSpPr>
        <p:sp>
          <p:nvSpPr>
            <p:cNvPr id="21" name="Rounded Rectangle 20"/>
            <p:cNvSpPr/>
            <p:nvPr/>
          </p:nvSpPr>
          <p:spPr>
            <a:xfrm rot="16200000">
              <a:off x="-23079" y="3103210"/>
              <a:ext cx="2595796" cy="9361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-23079" y="313630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Garamond"/>
                  <a:cs typeface="Garamond"/>
                </a:rPr>
                <a:t>2</a:t>
              </a:r>
              <a:r>
                <a:rPr lang="en-US" sz="2400" i="1" baseline="30000" dirty="0" smtClean="0">
                  <a:solidFill>
                    <a:schemeClr val="bg1"/>
                  </a:solidFill>
                  <a:latin typeface="Garamond"/>
                  <a:cs typeface="Garamond"/>
                </a:rPr>
                <a:t>d</a:t>
              </a:r>
              <a:r>
                <a:rPr lang="en-US" sz="2400" dirty="0" smtClean="0">
                  <a:solidFill>
                    <a:schemeClr val="accent1"/>
                  </a:solidFill>
                </a:rPr>
                <a:t> independent</a:t>
              </a: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encryptions of </a:t>
              </a:r>
              <a:r>
                <a:rPr lang="en-US" sz="2400" i="1" dirty="0" smtClean="0">
                  <a:solidFill>
                    <a:schemeClr val="bg1"/>
                  </a:solidFill>
                  <a:latin typeface="Garamond"/>
                  <a:cs typeface="Garamond"/>
                </a:rPr>
                <a:t>sk</a:t>
              </a:r>
              <a:r>
                <a:rPr lang="en-US" sz="2400" i="1" baseline="-25000" dirty="0" smtClean="0">
                  <a:solidFill>
                    <a:schemeClr val="bg1"/>
                  </a:solidFill>
                  <a:latin typeface="Garamond"/>
                  <a:cs typeface="Garamond"/>
                </a:rPr>
                <a:t>i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865679" y="2317011"/>
            <a:ext cx="3240360" cy="2591058"/>
            <a:chOff x="1865679" y="2317011"/>
            <a:chExt cx="3240360" cy="2591058"/>
          </a:xfrm>
        </p:grpSpPr>
        <p:sp>
          <p:nvSpPr>
            <p:cNvPr id="8" name="TextBox 7"/>
            <p:cNvSpPr txBox="1"/>
            <p:nvPr/>
          </p:nvSpPr>
          <p:spPr>
            <a:xfrm>
              <a:off x="1865679" y="2317011"/>
              <a:ext cx="432048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1</a:t>
              </a:r>
            </a:p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0</a:t>
              </a:r>
              <a:endParaRPr lang="en-US" dirty="0">
                <a:latin typeface="Courier New"/>
                <a:cs typeface="Courier New"/>
              </a:endParaRP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  <a:endParaRPr lang="en-US" dirty="0">
                <a:solidFill>
                  <a:srgbClr val="A6A6A6"/>
                </a:solidFill>
                <a:latin typeface="Courier New"/>
                <a:cs typeface="Courier New"/>
              </a:endParaRP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b="1" dirty="0">
                  <a:solidFill>
                    <a:srgbClr val="C66951"/>
                  </a:solidFill>
                  <a:latin typeface="Courier New"/>
                  <a:cs typeface="Courier New"/>
                </a:rPr>
                <a:t>1</a:t>
              </a:r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  <a:endParaRPr lang="en-US" dirty="0">
                <a:solidFill>
                  <a:srgbClr val="A6A6A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57767" y="2322746"/>
              <a:ext cx="432048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1</a:t>
              </a:r>
            </a:p>
            <a:p>
              <a:pPr algn="ctr"/>
              <a:r>
                <a:rPr lang="en-US" b="1" dirty="0">
                  <a:solidFill>
                    <a:srgbClr val="C66951"/>
                  </a:solidFill>
                  <a:latin typeface="Courier New"/>
                  <a:cs typeface="Courier New"/>
                </a:rPr>
                <a:t>1</a:t>
              </a:r>
              <a:r>
                <a:rPr lang="en-US" dirty="0" smtClean="0">
                  <a:latin typeface="Courier New"/>
                  <a:cs typeface="Courier New"/>
                </a:rPr>
                <a:t>0</a:t>
              </a:r>
              <a:endParaRPr lang="en-US" dirty="0">
                <a:latin typeface="Courier New"/>
                <a:cs typeface="Courier New"/>
              </a:endParaRP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  <a:endParaRPr lang="en-US" dirty="0">
                <a:solidFill>
                  <a:srgbClr val="A6A6A6"/>
                </a:solidFill>
                <a:latin typeface="Courier New"/>
                <a:cs typeface="Courier New"/>
              </a:endParaRP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</a:p>
            <a:p>
              <a:pPr algn="ctr"/>
              <a:r>
                <a:rPr lang="en-US" b="1" dirty="0" smtClean="0">
                  <a:solidFill>
                    <a:srgbClr val="C66951"/>
                  </a:solidFill>
                  <a:latin typeface="Courier New"/>
                  <a:cs typeface="Courier New"/>
                </a:rPr>
                <a:t>0</a:t>
              </a:r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  <a:endParaRPr lang="en-US" dirty="0">
                <a:solidFill>
                  <a:srgbClr val="A6A6A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49855" y="2322746"/>
              <a:ext cx="432048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1</a:t>
              </a:r>
            </a:p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0</a:t>
              </a:r>
              <a:endParaRPr lang="en-US" dirty="0">
                <a:latin typeface="Courier New"/>
                <a:cs typeface="Courier New"/>
              </a:endParaRPr>
            </a:p>
            <a:p>
              <a:pPr algn="ctr"/>
              <a:r>
                <a:rPr lang="en-US" b="1" dirty="0" smtClean="0">
                  <a:solidFill>
                    <a:srgbClr val="C66951"/>
                  </a:solidFill>
                  <a:latin typeface="Courier New"/>
                  <a:cs typeface="Courier New"/>
                </a:rPr>
                <a:t>0</a:t>
              </a:r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</a:p>
            <a:p>
              <a:pPr algn="ctr"/>
              <a:r>
                <a:rPr lang="en-US" b="1" dirty="0" smtClean="0">
                  <a:solidFill>
                    <a:srgbClr val="C66951"/>
                  </a:solidFill>
                  <a:latin typeface="Courier New"/>
                  <a:cs typeface="Courier New"/>
                </a:rPr>
                <a:t>0</a:t>
              </a:r>
              <a:endParaRPr lang="en-US" dirty="0">
                <a:solidFill>
                  <a:srgbClr val="A6A6A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3991" y="2322746"/>
              <a:ext cx="432048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1</a:t>
              </a:r>
            </a:p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0</a:t>
              </a:r>
              <a:endParaRPr lang="en-US" dirty="0">
                <a:latin typeface="Courier New"/>
                <a:cs typeface="Courier New"/>
              </a:endParaRP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  <a:endParaRPr lang="en-US" dirty="0">
                <a:solidFill>
                  <a:srgbClr val="A6A6A6"/>
                </a:solidFill>
                <a:latin typeface="Courier New"/>
                <a:cs typeface="Courier New"/>
              </a:endParaRP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0</a:t>
              </a:r>
            </a:p>
            <a:p>
              <a:pPr algn="ctr"/>
              <a:r>
                <a:rPr lang="en-US" dirty="0" smtClean="0">
                  <a:solidFill>
                    <a:srgbClr val="A6A6A6"/>
                  </a:solidFill>
                  <a:latin typeface="Courier New"/>
                  <a:cs typeface="Courier New"/>
                </a:rPr>
                <a:t>1</a:t>
              </a:r>
              <a:endParaRPr lang="en-US" dirty="0">
                <a:solidFill>
                  <a:srgbClr val="A6A6A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87819" y="3520753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Garamond"/>
                  <a:cs typeface="Garamond"/>
                </a:rPr>
                <a:t>…</a:t>
              </a:r>
              <a:endParaRPr lang="en-US" sz="2800" dirty="0">
                <a:latin typeface="Garamond"/>
                <a:cs typeface="Garamond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958895" y="3205277"/>
              <a:ext cx="3049736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1526847" y="4958869"/>
            <a:ext cx="3864247" cy="400110"/>
            <a:chOff x="1526847" y="4958869"/>
            <a:chExt cx="3864247" cy="400110"/>
          </a:xfrm>
        </p:grpSpPr>
        <p:sp>
          <p:nvSpPr>
            <p:cNvPr id="27" name="TextBox 26"/>
            <p:cNvSpPr txBox="1"/>
            <p:nvPr/>
          </p:nvSpPr>
          <p:spPr>
            <a:xfrm>
              <a:off x="1526847" y="4958869"/>
              <a:ext cx="9289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Garamond"/>
                  <a:cs typeface="Garamond"/>
                </a:rPr>
                <a:t>Dec</a:t>
              </a:r>
              <a:r>
                <a:rPr lang="en-US" sz="2000" dirty="0" smtClean="0">
                  <a:latin typeface="Garamond"/>
                  <a:cs typeface="Garamond"/>
                </a:rPr>
                <a:t>(</a:t>
              </a:r>
              <a:r>
                <a:rPr lang="en-US" sz="2000" dirty="0" smtClean="0">
                  <a:latin typeface="Courier New"/>
                  <a:cs typeface="Courier New"/>
                </a:rPr>
                <a:t>1</a:t>
              </a:r>
              <a:r>
                <a:rPr lang="en-US" sz="2000" dirty="0" smtClean="0">
                  <a:latin typeface="Garamond"/>
                  <a:cs typeface="Garamond"/>
                </a:rPr>
                <a:t>)</a:t>
              </a:r>
              <a:endParaRPr lang="en-US" sz="2000" dirty="0">
                <a:latin typeface="Garamond"/>
                <a:cs typeface="Garamond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20535" y="4958869"/>
              <a:ext cx="9289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66951"/>
                  </a:solidFill>
                  <a:latin typeface="Garamond"/>
                  <a:cs typeface="Garamond"/>
                </a:rPr>
                <a:t>Dec</a:t>
              </a:r>
              <a:r>
                <a:rPr lang="en-US" sz="2000" dirty="0" smtClean="0">
                  <a:solidFill>
                    <a:srgbClr val="C66951"/>
                  </a:solidFill>
                  <a:latin typeface="Garamond"/>
                  <a:cs typeface="Garamond"/>
                </a:rPr>
                <a:t>(</a:t>
              </a:r>
              <a:r>
                <a:rPr lang="en-US" sz="2000" dirty="0" smtClean="0">
                  <a:solidFill>
                    <a:srgbClr val="C66951"/>
                  </a:solidFill>
                  <a:latin typeface="Courier New"/>
                  <a:cs typeface="Courier New"/>
                </a:rPr>
                <a:t>0</a:t>
              </a:r>
              <a:r>
                <a:rPr lang="en-US" sz="2000" dirty="0" smtClean="0">
                  <a:solidFill>
                    <a:srgbClr val="C66951"/>
                  </a:solidFill>
                  <a:latin typeface="Garamond"/>
                  <a:cs typeface="Garamond"/>
                </a:rPr>
                <a:t>)</a:t>
              </a:r>
              <a:endParaRPr lang="en-US" sz="2000" dirty="0">
                <a:solidFill>
                  <a:srgbClr val="C66951"/>
                </a:solidFill>
                <a:latin typeface="Garamond"/>
                <a:cs typeface="Garamond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97331" y="4958869"/>
              <a:ext cx="9289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Garamond"/>
                  <a:cs typeface="Garamond"/>
                </a:rPr>
                <a:t>Dec</a:t>
              </a:r>
              <a:r>
                <a:rPr lang="en-US" sz="2000" dirty="0" smtClean="0">
                  <a:latin typeface="Garamond"/>
                  <a:cs typeface="Garamond"/>
                </a:rPr>
                <a:t>(</a:t>
              </a:r>
              <a:r>
                <a:rPr lang="en-US" sz="2000" dirty="0" smtClean="0">
                  <a:latin typeface="Courier New"/>
                  <a:cs typeface="Courier New"/>
                </a:rPr>
                <a:t>1</a:t>
              </a:r>
              <a:r>
                <a:rPr lang="en-US" sz="2000" dirty="0" smtClean="0">
                  <a:latin typeface="Garamond"/>
                  <a:cs typeface="Garamond"/>
                </a:rPr>
                <a:t>)</a:t>
              </a:r>
              <a:endParaRPr lang="en-US" sz="2000" dirty="0">
                <a:latin typeface="Garamond"/>
                <a:cs typeface="Garamond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62159" y="4958869"/>
              <a:ext cx="9289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Garamond"/>
                  <a:cs typeface="Garamond"/>
                </a:rPr>
                <a:t>Dec</a:t>
              </a:r>
              <a:r>
                <a:rPr lang="en-US" sz="2000" dirty="0" smtClean="0">
                  <a:latin typeface="Garamond"/>
                  <a:cs typeface="Garamond"/>
                </a:rPr>
                <a:t>(</a:t>
              </a:r>
              <a:r>
                <a:rPr lang="en-US" sz="2000" dirty="0" smtClean="0">
                  <a:latin typeface="Courier New"/>
                  <a:cs typeface="Courier New"/>
                </a:rPr>
                <a:t>1</a:t>
              </a:r>
              <a:r>
                <a:rPr lang="en-US" sz="2000" dirty="0" smtClean="0">
                  <a:latin typeface="Garamond"/>
                  <a:cs typeface="Garamond"/>
                </a:rPr>
                <a:t>)</a:t>
              </a:r>
              <a:endParaRPr lang="en-US" sz="2000" dirty="0">
                <a:latin typeface="Garamond"/>
                <a:cs typeface="Garamond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53711" y="5052085"/>
            <a:ext cx="5423422" cy="792088"/>
            <a:chOff x="2153711" y="5052085"/>
            <a:chExt cx="5423422" cy="792088"/>
          </a:xfrm>
        </p:grpSpPr>
        <p:cxnSp>
          <p:nvCxnSpPr>
            <p:cNvPr id="33" name="Elbow Connector 32"/>
            <p:cNvCxnSpPr/>
            <p:nvPr/>
          </p:nvCxnSpPr>
          <p:spPr>
            <a:xfrm>
              <a:off x="2153711" y="5358979"/>
              <a:ext cx="4176464" cy="151576"/>
            </a:xfrm>
            <a:prstGeom prst="bentConnector3">
              <a:avLst>
                <a:gd name="adj1" fmla="val -22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>
              <a:off x="3089815" y="5358979"/>
              <a:ext cx="3240360" cy="132714"/>
            </a:xfrm>
            <a:prstGeom prst="bentConnector3">
              <a:avLst>
                <a:gd name="adj1" fmla="val 225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>
              <a:off x="3953911" y="5346279"/>
              <a:ext cx="2376264" cy="132714"/>
            </a:xfrm>
            <a:prstGeom prst="bentConnector3">
              <a:avLst>
                <a:gd name="adj1" fmla="val 296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/>
            <p:nvPr/>
          </p:nvCxnSpPr>
          <p:spPr>
            <a:xfrm>
              <a:off x="5144139" y="5346279"/>
              <a:ext cx="1186036" cy="111506"/>
            </a:xfrm>
            <a:prstGeom prst="bentConnector3">
              <a:avLst>
                <a:gd name="adj1" fmla="val -327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rapezoid 52"/>
            <p:cNvSpPr/>
            <p:nvPr/>
          </p:nvSpPr>
          <p:spPr>
            <a:xfrm rot="5400000">
              <a:off x="6152721" y="5160097"/>
              <a:ext cx="792088" cy="576064"/>
            </a:xfrm>
            <a:prstGeom prst="trapezoid">
              <a:avLst/>
            </a:prstGeom>
            <a:solidFill>
              <a:schemeClr val="tx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6876256" y="5448129"/>
              <a:ext cx="288032" cy="9656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7176988" y="5149493"/>
              <a:ext cx="4001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Courier New"/>
                  <a:cs typeface="Courier New"/>
                </a:rPr>
                <a:t>1</a:t>
              </a:r>
              <a:endParaRPr lang="en-US" sz="28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11533" y="5115585"/>
              <a:ext cx="56472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rgbClr val="C66951"/>
                  </a:solidFill>
                  <a:latin typeface="Garamond"/>
                  <a:cs typeface="Garamond"/>
                </a:rPr>
                <a:t>E</a:t>
              </a:r>
              <a:endParaRPr lang="en-US" sz="3200" i="1" dirty="0">
                <a:solidFill>
                  <a:srgbClr val="C66951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297727" y="5627791"/>
            <a:ext cx="5738774" cy="609521"/>
            <a:chOff x="2297727" y="5496475"/>
            <a:chExt cx="5738774" cy="609521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4247474" y="5903907"/>
              <a:ext cx="2916814" cy="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297727" y="5582776"/>
              <a:ext cx="1926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66951"/>
                  </a:solidFill>
                </a:rPr>
                <a:t>error rate </a:t>
              </a:r>
              <a:r>
                <a:rPr lang="en-US" sz="2800" dirty="0" smtClean="0">
                  <a:latin typeface="Symbol" charset="2"/>
                  <a:cs typeface="Symbol" charset="2"/>
                </a:rPr>
                <a:t>h</a:t>
              </a:r>
              <a:endParaRPr lang="en-US" sz="2800" dirty="0">
                <a:latin typeface="Symbol" charset="2"/>
                <a:cs typeface="Symbol" charset="2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092280" y="5570076"/>
              <a:ext cx="7901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>
                  <a:solidFill>
                    <a:srgbClr val="C66951"/>
                  </a:solidFill>
                </a:rPr>
                <a:t> </a:t>
              </a:r>
              <a:r>
                <a:rPr lang="en-US" sz="2800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h</a:t>
              </a:r>
              <a:r>
                <a:rPr lang="en-US" sz="2800" baseline="30000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1.4</a:t>
              </a:r>
              <a:endParaRPr lang="en-US" sz="2800" baseline="30000" dirty="0">
                <a:solidFill>
                  <a:prstClr val="black"/>
                </a:solidFill>
                <a:latin typeface="Symbol" charset="2"/>
                <a:cs typeface="Symbol" charset="2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00934" y="5496475"/>
              <a:ext cx="3355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Garamond"/>
                  <a:cs typeface="Garamond"/>
                </a:rPr>
                <a:t>d</a:t>
              </a:r>
              <a:endParaRPr lang="en-US" i="1" dirty="0">
                <a:latin typeface="Garamond"/>
                <a:cs typeface="Garamond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271264" y="2317012"/>
            <a:ext cx="3213621" cy="2408133"/>
            <a:chOff x="5271264" y="2317012"/>
            <a:chExt cx="3213621" cy="2408133"/>
          </a:xfrm>
        </p:grpSpPr>
        <p:sp>
          <p:nvSpPr>
            <p:cNvPr id="63" name="Trapezoid 62"/>
            <p:cNvSpPr/>
            <p:nvPr/>
          </p:nvSpPr>
          <p:spPr>
            <a:xfrm rot="5400000">
              <a:off x="4825377" y="2762899"/>
              <a:ext cx="2408133" cy="1516360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03119" y="3140968"/>
              <a:ext cx="154381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latin typeface="Garamond"/>
                  <a:cs typeface="Garamond"/>
                </a:rPr>
                <a:t>Hom</a:t>
              </a:r>
              <a:r>
                <a:rPr lang="en-US" sz="3200" dirty="0" smtClean="0">
                  <a:latin typeface="Garamond"/>
                  <a:cs typeface="Garamond"/>
                </a:rPr>
                <a:t>(</a:t>
              </a:r>
              <a:r>
                <a:rPr lang="en-US" sz="3200" i="1" dirty="0" smtClean="0">
                  <a:latin typeface="Garamond"/>
                  <a:cs typeface="Garamond"/>
                </a:rPr>
                <a:t>E</a:t>
              </a:r>
              <a:r>
                <a:rPr lang="en-US" sz="3200" dirty="0" smtClean="0">
                  <a:latin typeface="Garamond"/>
                  <a:cs typeface="Garamond"/>
                </a:rPr>
                <a:t>)</a:t>
              </a:r>
              <a:endParaRPr lang="en-US" sz="3200" dirty="0">
                <a:latin typeface="Garamond"/>
                <a:cs typeface="Garamond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804248" y="3491352"/>
              <a:ext cx="288032" cy="9656"/>
            </a:xfrm>
            <a:prstGeom prst="straightConnector1">
              <a:avLst/>
            </a:prstGeom>
            <a:ln w="381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7104980" y="3166164"/>
              <a:ext cx="137990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 smtClean="0">
                  <a:latin typeface="Garamond"/>
                  <a:cs typeface="Garamond"/>
                </a:rPr>
                <a:t>Enc</a:t>
              </a:r>
              <a:r>
                <a:rPr lang="en-US" sz="3200" dirty="0" smtClean="0">
                  <a:latin typeface="Garamond"/>
                  <a:cs typeface="Garamond"/>
                </a:rPr>
                <a:t>(</a:t>
              </a:r>
              <a:r>
                <a:rPr lang="en-US" sz="3200" dirty="0" smtClean="0">
                  <a:latin typeface="Courier New"/>
                  <a:cs typeface="Courier New"/>
                </a:rPr>
                <a:t>1</a:t>
              </a:r>
              <a:r>
                <a:rPr lang="en-US" sz="3200" dirty="0" smtClean="0">
                  <a:latin typeface="Garamond"/>
                  <a:cs typeface="Garamond"/>
                </a:rPr>
                <a:t>)</a:t>
              </a:r>
              <a:endParaRPr lang="en-US" sz="3200" dirty="0">
                <a:latin typeface="Garamond"/>
                <a:cs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705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704720" y="1484784"/>
            <a:ext cx="4179648" cy="597476"/>
            <a:chOff x="1688117" y="2183452"/>
            <a:chExt cx="4179648" cy="597476"/>
          </a:xfrm>
        </p:grpSpPr>
        <p:sp>
          <p:nvSpPr>
            <p:cNvPr id="5" name="TextBox 4"/>
            <p:cNvSpPr txBox="1"/>
            <p:nvPr/>
          </p:nvSpPr>
          <p:spPr>
            <a:xfrm>
              <a:off x="1688117" y="2196152"/>
              <a:ext cx="417964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 smtClean="0">
                  <a:latin typeface="Garamond"/>
                  <a:cs typeface="Garamond"/>
                </a:rPr>
                <a:t>K</a:t>
              </a:r>
              <a:r>
                <a:rPr lang="en-US" sz="3200" i="1" baseline="-25000" dirty="0" err="1" smtClean="0">
                  <a:latin typeface="Garamond"/>
                  <a:cs typeface="Garamond"/>
                </a:rPr>
                <a:t>q</a:t>
              </a:r>
              <a:r>
                <a:rPr lang="en-US" sz="3200" dirty="0">
                  <a:latin typeface="Garamond"/>
                  <a:cs typeface="Garamond"/>
                </a:rPr>
                <a:t>(</a:t>
              </a:r>
              <a:r>
                <a:rPr lang="en-US" sz="3200" i="1" dirty="0">
                  <a:latin typeface="Garamond"/>
                  <a:cs typeface="Garamond"/>
                </a:rPr>
                <a:t>n</a:t>
              </a:r>
              <a:r>
                <a:rPr lang="en-US" sz="3200" dirty="0" smtClean="0">
                  <a:latin typeface="Garamond"/>
                  <a:cs typeface="Garamond"/>
                </a:rPr>
                <a:t>)</a:t>
              </a:r>
              <a:r>
                <a:rPr lang="en-US" sz="3200" dirty="0" smtClean="0">
                  <a:cs typeface="Garamond"/>
                </a:rPr>
                <a:t> →</a:t>
              </a:r>
              <a:r>
                <a:rPr lang="en-US" sz="3200" dirty="0" smtClean="0"/>
                <a:t>  </a:t>
              </a:r>
              <a:r>
                <a:rPr lang="en-US" sz="2800" dirty="0" smtClean="0">
                  <a:latin typeface="Garamond"/>
                  <a:cs typeface="Garamond"/>
                </a:rPr>
                <a:t>… </a:t>
              </a:r>
              <a:r>
                <a:rPr lang="en-US" sz="2800" dirty="0" smtClean="0">
                  <a:cs typeface="Garamond"/>
                </a:rPr>
                <a:t> </a:t>
              </a:r>
              <a:r>
                <a:rPr lang="en-US" sz="2800" dirty="0">
                  <a:cs typeface="Garamond"/>
                </a:rPr>
                <a:t>→</a:t>
              </a:r>
              <a:r>
                <a:rPr lang="en-US" sz="2800" dirty="0"/>
                <a:t> 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b="1" dirty="0" err="1">
                  <a:latin typeface="Garamond"/>
                  <a:cs typeface="Garamond"/>
                </a:rPr>
                <a:t>K</a:t>
              </a:r>
              <a:r>
                <a:rPr lang="en-US" sz="2800" i="1" baseline="-25000" dirty="0" err="1">
                  <a:latin typeface="Garamond"/>
                  <a:cs typeface="Garamond"/>
                </a:rPr>
                <a:t>q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n</a:t>
              </a:r>
              <a:r>
                <a:rPr lang="en-US" sz="2800" baseline="30000" dirty="0" smtClean="0">
                  <a:latin typeface="Garamond"/>
                  <a:cs typeface="Garamond"/>
                </a:rPr>
                <a:t>(1</a:t>
              </a:r>
              <a:r>
                <a:rPr lang="en-US" sz="2800" baseline="30000" dirty="0">
                  <a:latin typeface="Garamond"/>
                  <a:cs typeface="Garamond"/>
                </a:rPr>
                <a:t>+</a:t>
              </a:r>
              <a:r>
                <a:rPr lang="en-US" sz="2800" i="1" baseline="30000" dirty="0" smtClean="0">
                  <a:latin typeface="Symbol" charset="2"/>
                  <a:cs typeface="Symbol" charset="2"/>
                </a:rPr>
                <a:t>a</a:t>
              </a:r>
              <a:r>
                <a:rPr lang="en-US" sz="2800" baseline="30000" dirty="0" smtClean="0">
                  <a:latin typeface="Garamond"/>
                  <a:cs typeface="Garamond"/>
                </a:rPr>
                <a:t>)  </a:t>
              </a:r>
              <a:r>
                <a:rPr lang="en-US" sz="2800" dirty="0" smtClean="0">
                  <a:latin typeface="Garamond"/>
                  <a:cs typeface="Garamond"/>
                </a:rPr>
                <a:t>)</a:t>
              </a:r>
              <a:endParaRPr lang="en-US" sz="2800" dirty="0">
                <a:latin typeface="Garamond"/>
                <a:cs typeface="Garamond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9833" y="2183452"/>
              <a:ext cx="33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Garamond"/>
                  <a:cs typeface="Garamond"/>
                </a:rPr>
                <a:t>d</a:t>
              </a:r>
              <a:endParaRPr lang="en-US" i="1" dirty="0">
                <a:latin typeface="Garamond"/>
                <a:cs typeface="Garamond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99592" y="2466181"/>
            <a:ext cx="2047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length</a:t>
            </a:r>
            <a:r>
              <a:rPr lang="en-US" sz="3200" dirty="0" smtClean="0"/>
              <a:t> </a:t>
            </a:r>
          </a:p>
          <a:p>
            <a:r>
              <a:rPr lang="en-US" sz="2400" dirty="0" smtClean="0"/>
              <a:t>of</a:t>
            </a:r>
            <a:r>
              <a:rPr lang="en-US" sz="2400" dirty="0"/>
              <a:t> </a:t>
            </a:r>
            <a:r>
              <a:rPr lang="en-US" sz="2400" dirty="0" smtClean="0"/>
              <a:t>encryptions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995936" y="2557933"/>
            <a:ext cx="414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6422457" y="2557933"/>
            <a:ext cx="1187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3600" baseline="30000" dirty="0">
                <a:latin typeface="Garamond"/>
                <a:cs typeface="Garamond"/>
              </a:rPr>
              <a:t>(1+</a:t>
            </a:r>
            <a:r>
              <a:rPr lang="en-US" sz="3600" i="1" baseline="30000" dirty="0">
                <a:latin typeface="Symbol" charset="2"/>
                <a:cs typeface="Symbol" charset="2"/>
              </a:rPr>
              <a:t>a</a:t>
            </a:r>
            <a:r>
              <a:rPr lang="en-US" sz="3600" baseline="30000" dirty="0" smtClean="0">
                <a:latin typeface="Garamond"/>
                <a:cs typeface="Garamond"/>
              </a:rPr>
              <a:t>)</a:t>
            </a:r>
            <a:endParaRPr lang="en-US" sz="3600" i="1" dirty="0">
              <a:latin typeface="Garamond"/>
              <a:cs typeface="Garamon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9638" y="2519833"/>
            <a:ext cx="3487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latin typeface="Garamond"/>
                <a:cs typeface="Garamond"/>
              </a:rPr>
              <a:t>d</a:t>
            </a:r>
            <a:endParaRPr lang="en-US" sz="2000" i="1" dirty="0">
              <a:latin typeface="Garamond"/>
              <a:cs typeface="Garamond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716016" y="2932643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3708320"/>
            <a:ext cx="19279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noise rate</a:t>
            </a:r>
            <a:r>
              <a:rPr lang="en-US" sz="3200" dirty="0" smtClean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12154" y="3638053"/>
            <a:ext cx="1825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h</a:t>
            </a:r>
            <a:r>
              <a:rPr lang="en-US" sz="36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= n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-1+</a:t>
            </a:r>
            <a:r>
              <a:rPr lang="en-US" sz="2800" baseline="300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a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/4</a:t>
            </a:r>
            <a:endParaRPr lang="en-US" sz="2800" baseline="30000" dirty="0"/>
          </a:p>
        </p:txBody>
      </p:sp>
      <p:sp>
        <p:nvSpPr>
          <p:cNvPr id="15" name="Rectangle 14"/>
          <p:cNvSpPr/>
          <p:nvPr/>
        </p:nvSpPr>
        <p:spPr>
          <a:xfrm>
            <a:off x="6384900" y="3629774"/>
            <a:ext cx="854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h</a:t>
            </a:r>
            <a:r>
              <a:rPr lang="en-US" sz="36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1.4</a:t>
            </a:r>
            <a:endParaRPr lang="en-US" baseline="30000" dirty="0">
              <a:latin typeface="Garamond"/>
              <a:cs typeface="Garamon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32972" y="3564304"/>
            <a:ext cx="3487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latin typeface="Garamond"/>
                <a:cs typeface="Garamond"/>
              </a:rPr>
              <a:t>d</a:t>
            </a:r>
            <a:endParaRPr lang="en-US" sz="2000" i="1" dirty="0">
              <a:latin typeface="Garamond"/>
              <a:cs typeface="Garamond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83436" y="404296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99592" y="5169892"/>
            <a:ext cx="7272807" cy="707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043608" y="5216500"/>
            <a:ext cx="697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For small </a:t>
            </a:r>
            <a:r>
              <a:rPr lang="en-US" sz="3200" dirty="0" smtClean="0">
                <a:solidFill>
                  <a:schemeClr val="bg1"/>
                </a:solidFill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smtClean="0">
                <a:solidFill>
                  <a:srgbClr val="C66951"/>
                </a:solidFill>
              </a:rPr>
              <a:t>all errors</a:t>
            </a:r>
            <a:r>
              <a:rPr lang="en-US" sz="3200" dirty="0" smtClean="0">
                <a:solidFill>
                  <a:schemeClr val="bg1"/>
                </a:solidFill>
              </a:rPr>
              <a:t> can be corrected</a:t>
            </a:r>
            <a:endParaRPr lang="en-US" sz="2800" dirty="0">
              <a:latin typeface="Garamond"/>
              <a:cs typeface="Garamond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899592" y="2314972"/>
            <a:ext cx="68724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39949" y="4509120"/>
            <a:ext cx="68724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08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security?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75" y="1395655"/>
            <a:ext cx="72635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 prove security, we must use </a:t>
            </a:r>
            <a:r>
              <a:rPr lang="en-US" sz="3200" dirty="0" smtClean="0">
                <a:solidFill>
                  <a:schemeClr val="accent1"/>
                </a:solidFill>
              </a:rPr>
              <a:t>fresh 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(independent) keys </a:t>
            </a:r>
            <a:r>
              <a:rPr lang="en-US" sz="3200" dirty="0" smtClean="0"/>
              <a:t>for every circuit layer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40284" y="4057908"/>
            <a:ext cx="64303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Is the scheme secure under </a:t>
            </a:r>
            <a:r>
              <a:rPr lang="en-US" sz="3200" dirty="0" smtClean="0">
                <a:solidFill>
                  <a:srgbClr val="C66951"/>
                </a:solidFill>
              </a:rPr>
              <a:t>circular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key encryptions?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5282044"/>
            <a:ext cx="7134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don’t know, but we suspect it may not be.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2780556"/>
            <a:ext cx="3753090" cy="584776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key length 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≈ </a:t>
            </a:r>
            <a:r>
              <a:rPr lang="en-US" sz="3200" i="1" dirty="0" err="1" smtClean="0">
                <a:solidFill>
                  <a:schemeClr val="bg1"/>
                </a:solidFill>
                <a:latin typeface="Garamond"/>
                <a:cs typeface="Garamond"/>
              </a:rPr>
              <a:t>nd</a:t>
            </a:r>
            <a:r>
              <a:rPr lang="en-US" sz="3200" i="1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Garamond"/>
                <a:cs typeface="Garamond"/>
              </a:rPr>
              <a:t>log </a:t>
            </a:r>
            <a:r>
              <a:rPr lang="en-US" sz="3200" i="1" dirty="0" smtClean="0">
                <a:solidFill>
                  <a:schemeClr val="bg1"/>
                </a:solidFill>
                <a:latin typeface="Garamond"/>
                <a:cs typeface="Garamond"/>
              </a:rPr>
              <a:t>d</a:t>
            </a:r>
            <a:endParaRPr lang="en-US" sz="3200" i="1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5446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encryptions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75" y="1395655"/>
            <a:ext cx="76097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Initially we wanted to study the </a:t>
            </a:r>
            <a:r>
              <a:rPr lang="en-US" sz="3200" dirty="0" smtClean="0">
                <a:solidFill>
                  <a:schemeClr val="accent1"/>
                </a:solidFill>
              </a:rPr>
              <a:t>complex</a:t>
            </a:r>
            <a:r>
              <a:rPr lang="en-US" sz="3200" dirty="0" smtClean="0">
                <a:solidFill>
                  <a:srgbClr val="C66951"/>
                </a:solidFill>
              </a:rPr>
              <a:t>ity</a:t>
            </a:r>
          </a:p>
          <a:p>
            <a:r>
              <a:rPr lang="en-US" sz="3200" dirty="0" smtClean="0"/>
              <a:t>of </a:t>
            </a:r>
            <a:r>
              <a:rPr lang="en-US" sz="3200" dirty="0" err="1" smtClean="0"/>
              <a:t>homomorphic</a:t>
            </a:r>
            <a:r>
              <a:rPr lang="en-US" sz="3200" dirty="0" smtClean="0"/>
              <a:t> encryption…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46380" y="2556192"/>
            <a:ext cx="69016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…but we ended up with a new scheme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50656" y="4005064"/>
            <a:ext cx="75111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Our scheme was inspired by the ABW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[</a:t>
            </a:r>
            <a:r>
              <a:rPr lang="en-US" sz="2800" dirty="0" err="1" smtClean="0">
                <a:solidFill>
                  <a:schemeClr val="tx2"/>
                </a:solidFill>
              </a:rPr>
              <a:t>Applebaum</a:t>
            </a:r>
            <a:r>
              <a:rPr lang="en-US" sz="2800" dirty="0" smtClean="0">
                <a:solidFill>
                  <a:schemeClr val="tx2"/>
                </a:solidFill>
              </a:rPr>
              <a:t>, Barak, </a:t>
            </a:r>
            <a:r>
              <a:rPr lang="en-US" sz="2800" dirty="0" err="1" smtClean="0">
                <a:solidFill>
                  <a:schemeClr val="tx2"/>
                </a:solidFill>
              </a:rPr>
              <a:t>Wigderson</a:t>
            </a:r>
            <a:r>
              <a:rPr lang="en-US" sz="2800" dirty="0" smtClean="0">
                <a:solidFill>
                  <a:schemeClr val="tx2"/>
                </a:solidFill>
              </a:rPr>
              <a:t>]</a:t>
            </a:r>
            <a:r>
              <a:rPr lang="en-US" sz="2800" dirty="0" smtClean="0"/>
              <a:t> </a:t>
            </a:r>
            <a:r>
              <a:rPr lang="en-US" sz="3200" dirty="0" smtClean="0"/>
              <a:t>cryptosystem</a:t>
            </a:r>
          </a:p>
        </p:txBody>
      </p:sp>
    </p:spTree>
    <p:extLst>
      <p:ext uri="{BB962C8B-B14F-4D97-AF65-F5344CB8AC3E}">
        <p14:creationId xmlns:p14="http://schemas.microsoft.com/office/powerpoint/2010/main" val="121118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encryptions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75" y="1395655"/>
            <a:ext cx="53281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 forthcoming work we show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99592" y="2276872"/>
            <a:ext cx="7272807" cy="12114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2323480"/>
            <a:ext cx="6971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Homomorphic</a:t>
            </a:r>
            <a:r>
              <a:rPr lang="en-US" sz="3200" dirty="0" smtClean="0">
                <a:solidFill>
                  <a:schemeClr val="bg1"/>
                </a:solidFill>
              </a:rPr>
              <a:t> evaluation cannot be done in constant depth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5313" y="3513708"/>
            <a:ext cx="583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534949"/>
                </a:solidFill>
              </a:rPr>
              <a:t>under some (reasonable) restrictions</a:t>
            </a:r>
            <a:endParaRPr lang="en-US" sz="2800" dirty="0">
              <a:solidFill>
                <a:srgbClr val="5349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583" y="4584030"/>
            <a:ext cx="74400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 contrast, in the ABW cryptosystem </a:t>
            </a:r>
            <a:r>
              <a:rPr lang="en-US" sz="3200" dirty="0" smtClean="0">
                <a:solidFill>
                  <a:schemeClr val="accent1"/>
                </a:solidFill>
              </a:rPr>
              <a:t>all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operations</a:t>
            </a:r>
            <a:r>
              <a:rPr lang="en-US" sz="3200" dirty="0" smtClean="0"/>
              <a:t> can be done in constant depth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906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outsourcing of computation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75043" y="2545740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175043" y="2833772"/>
            <a:ext cx="576064" cy="864096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3697868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user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4355976" y="1772816"/>
            <a:ext cx="4176464" cy="3096344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76256" y="2087270"/>
            <a:ext cx="101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cloud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2348880"/>
            <a:ext cx="1567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program</a:t>
            </a:r>
            <a:endParaRPr lang="en-US" sz="2800" i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2833772"/>
            <a:ext cx="95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data</a:t>
            </a:r>
            <a:endParaRPr lang="en-US" sz="2800" i="1" dirty="0">
              <a:latin typeface="Garamond"/>
              <a:cs typeface="Garamo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01256" y="2348880"/>
            <a:ext cx="460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60564" y="2806328"/>
            <a:ext cx="408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792" y="2821072"/>
            <a:ext cx="1231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Enc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 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45693" y="3553852"/>
            <a:ext cx="81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94672" y="3553852"/>
            <a:ext cx="1590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Enc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     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7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18519E-6 L 0.29132 -5.1851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49 0 " pathEditMode="relative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49 0 " pathEditMode="relative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111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111 0 " pathEditMode="relative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3" grpId="0"/>
      <p:bldP spid="13" grpId="1"/>
      <p:bldP spid="14" grpId="0"/>
      <p:bldP spid="14" grpId="1"/>
      <p:bldP spid="15" grpId="0"/>
      <p:bldP spid="15" grpId="1"/>
      <p:bldP spid="1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319" y="1844824"/>
            <a:ext cx="70571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Known </a:t>
            </a:r>
            <a:r>
              <a:rPr lang="en-US" sz="3600" dirty="0" err="1" smtClean="0"/>
              <a:t>homomorphic</a:t>
            </a:r>
            <a:r>
              <a:rPr lang="en-US" sz="3600" dirty="0" smtClean="0"/>
              <a:t> schemes are</a:t>
            </a:r>
          </a:p>
          <a:p>
            <a:r>
              <a:rPr lang="en-US" sz="3600" dirty="0" smtClean="0"/>
              <a:t>based on “decoding” from </a:t>
            </a:r>
            <a:r>
              <a:rPr lang="en-US" sz="3600" dirty="0" smtClean="0">
                <a:solidFill>
                  <a:schemeClr val="accent1"/>
                </a:solidFill>
              </a:rPr>
              <a:t>lattices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650" y="3933056"/>
            <a:ext cx="74887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We propose a new construction of</a:t>
            </a:r>
          </a:p>
          <a:p>
            <a:r>
              <a:rPr lang="en-US" sz="3600" dirty="0" err="1" smtClean="0"/>
              <a:t>homomorphic</a:t>
            </a:r>
            <a:r>
              <a:rPr lang="en-US" sz="3600" dirty="0" smtClean="0"/>
              <a:t> encryption from </a:t>
            </a:r>
            <a:r>
              <a:rPr lang="en-US" sz="3600" dirty="0" smtClean="0">
                <a:solidFill>
                  <a:schemeClr val="accent1"/>
                </a:solidFill>
              </a:rPr>
              <a:t>codes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3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lattices </a:t>
            </a:r>
            <a:r>
              <a:rPr lang="en-US" dirty="0" err="1" smtClean="0"/>
              <a:t>vs</a:t>
            </a:r>
            <a:r>
              <a:rPr lang="en-US" dirty="0" smtClean="0"/>
              <a:t> codes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395536" y="980728"/>
            <a:ext cx="8424936" cy="5544616"/>
            <a:chOff x="395536" y="980728"/>
            <a:chExt cx="8424936" cy="5544616"/>
          </a:xfrm>
        </p:grpSpPr>
        <p:sp>
          <p:nvSpPr>
            <p:cNvPr id="4" name="Oval 3"/>
            <p:cNvSpPr/>
            <p:nvPr/>
          </p:nvSpPr>
          <p:spPr>
            <a:xfrm>
              <a:off x="1835696" y="1412776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475656" y="2420888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15616" y="3429000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55576" y="443711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95536" y="544522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563888" y="119675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203848" y="220486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843808" y="3212976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483768" y="4221088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123728" y="5229200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763688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292080" y="980728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932040" y="1988840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572000" y="299695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211960" y="400506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51920" y="5013176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491880" y="6021288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660232" y="1772816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300192" y="2780928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940152" y="3789040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580112" y="479715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220072" y="580526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8388424" y="155679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028384" y="25649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668344" y="3573016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308304" y="4581128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948264" y="5589240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115616" y="3429000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8676456" y="5373216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8316416" y="6381328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6243097" y="1427689"/>
            <a:ext cx="144016" cy="1440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>
            <a:stCxn id="71" idx="5"/>
          </p:cNvCxnSpPr>
          <p:nvPr/>
        </p:nvCxnSpPr>
        <p:spPr>
          <a:xfrm>
            <a:off x="6366022" y="1550614"/>
            <a:ext cx="294210" cy="222202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10439" y="1305266"/>
            <a:ext cx="5002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problem is the same</a:t>
            </a:r>
            <a:endParaRPr lang="en-US" sz="36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810438" y="2131262"/>
            <a:ext cx="7649993" cy="1225730"/>
            <a:chOff x="810438" y="2204864"/>
            <a:chExt cx="7649993" cy="1225730"/>
          </a:xfrm>
        </p:grpSpPr>
        <p:sp>
          <p:nvSpPr>
            <p:cNvPr id="77" name="Rectangle 76"/>
            <p:cNvSpPr/>
            <p:nvPr/>
          </p:nvSpPr>
          <p:spPr>
            <a:xfrm>
              <a:off x="810438" y="2241224"/>
              <a:ext cx="7649993" cy="118937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0438" y="2204864"/>
              <a:ext cx="76499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given a </a:t>
              </a:r>
              <a:r>
                <a:rPr lang="en-US" sz="3600" dirty="0" smtClean="0">
                  <a:solidFill>
                    <a:schemeClr val="accent1"/>
                  </a:solidFill>
                </a:rPr>
                <a:t>noisy</a:t>
              </a:r>
              <a:r>
                <a:rPr lang="en-US" sz="3600" dirty="0" smtClean="0">
                  <a:solidFill>
                    <a:schemeClr val="bg1"/>
                  </a:solidFill>
                </a:rPr>
                <a:t> code/lattice element, </a:t>
              </a:r>
            </a:p>
            <a:p>
              <a:r>
                <a:rPr lang="en-US" sz="3600" dirty="0" smtClean="0">
                  <a:solidFill>
                    <a:schemeClr val="bg1"/>
                  </a:solidFill>
                </a:rPr>
                <a:t>find out where it came from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814884" y="3645024"/>
            <a:ext cx="6540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only the </a:t>
            </a:r>
            <a:r>
              <a:rPr lang="en-US" sz="3600" dirty="0" smtClean="0">
                <a:solidFill>
                  <a:schemeClr val="accent1"/>
                </a:solidFill>
              </a:rPr>
              <a:t>noise model</a:t>
            </a:r>
            <a:r>
              <a:rPr lang="en-US" sz="3600" dirty="0" smtClean="0"/>
              <a:t> is different</a:t>
            </a:r>
            <a:endParaRPr lang="en-US" sz="3600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1179116" y="4493815"/>
            <a:ext cx="2960836" cy="1383457"/>
            <a:chOff x="1179116" y="4493815"/>
            <a:chExt cx="2960836" cy="1383457"/>
          </a:xfrm>
        </p:grpSpPr>
        <p:sp>
          <p:nvSpPr>
            <p:cNvPr id="80" name="Rectangle 79"/>
            <p:cNvSpPr/>
            <p:nvPr/>
          </p:nvSpPr>
          <p:spPr>
            <a:xfrm>
              <a:off x="1187624" y="4509120"/>
              <a:ext cx="2952328" cy="1368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259632" y="5517232"/>
              <a:ext cx="216024" cy="360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547664" y="5733256"/>
              <a:ext cx="216024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835696" y="5589240"/>
              <a:ext cx="216024" cy="2880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23728" y="5733256"/>
              <a:ext cx="216024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411760" y="5805264"/>
              <a:ext cx="216024" cy="720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699792" y="5445224"/>
              <a:ext cx="216024" cy="4320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75856" y="5733256"/>
              <a:ext cx="216024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563888" y="5733256"/>
              <a:ext cx="216024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851920" y="5589240"/>
              <a:ext cx="216024" cy="2880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179116" y="4493815"/>
              <a:ext cx="17875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lattice noise</a:t>
              </a:r>
              <a:endParaRPr lang="en-US" sz="24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003979" y="4509120"/>
            <a:ext cx="2952397" cy="1368152"/>
            <a:chOff x="5003979" y="4509120"/>
            <a:chExt cx="2952397" cy="1368152"/>
          </a:xfrm>
        </p:grpSpPr>
        <p:sp>
          <p:nvSpPr>
            <p:cNvPr id="93" name="Rectangle 92"/>
            <p:cNvSpPr/>
            <p:nvPr/>
          </p:nvSpPr>
          <p:spPr>
            <a:xfrm>
              <a:off x="5004048" y="4509120"/>
              <a:ext cx="2952328" cy="1368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652120" y="4725144"/>
              <a:ext cx="216024" cy="11521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092280" y="5229200"/>
              <a:ext cx="216024" cy="648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668344" y="4725144"/>
              <a:ext cx="216024" cy="11521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03979" y="4509120"/>
              <a:ext cx="16007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code noise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353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5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82207" y="1052736"/>
            <a:ext cx="8538265" cy="3744416"/>
          </a:xfrm>
        </p:spPr>
        <p:txBody>
          <a:bodyPr/>
          <a:lstStyle/>
          <a:p>
            <a:r>
              <a:rPr lang="en-US" dirty="0" smtClean="0"/>
              <a:t>We wanted to understand if the complexity of known </a:t>
            </a:r>
            <a:r>
              <a:rPr lang="en-US" dirty="0" err="1" smtClean="0"/>
              <a:t>homomorphic</a:t>
            </a:r>
            <a:r>
              <a:rPr lang="en-US" dirty="0" smtClean="0"/>
              <a:t> schemes is </a:t>
            </a:r>
            <a:r>
              <a:rPr lang="en-US" dirty="0" smtClean="0">
                <a:solidFill>
                  <a:schemeClr val="accent1"/>
                </a:solidFill>
              </a:rPr>
              <a:t>necessary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We found it hard to work with lattice-based examples, as they use (large) </a:t>
            </a:r>
            <a:r>
              <a:rPr lang="en-US" dirty="0" smtClean="0">
                <a:solidFill>
                  <a:schemeClr val="accent1"/>
                </a:solidFill>
              </a:rPr>
              <a:t>integers</a:t>
            </a:r>
          </a:p>
          <a:p>
            <a:endParaRPr lang="en-US" dirty="0"/>
          </a:p>
          <a:p>
            <a:r>
              <a:rPr lang="en-US" dirty="0" smtClean="0"/>
              <a:t>In contrast, good codes exist even over </a:t>
            </a:r>
            <a:r>
              <a:rPr lang="en-US" dirty="0" smtClean="0">
                <a:solidFill>
                  <a:srgbClr val="C66951"/>
                </a:solidFill>
              </a:rPr>
              <a:t>bits</a:t>
            </a:r>
            <a:endParaRPr lang="en-US" dirty="0">
              <a:solidFill>
                <a:srgbClr val="C6695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original motivation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4287" y="5733256"/>
            <a:ext cx="205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more later…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44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71600" y="4941168"/>
            <a:ext cx="1296144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404064"/>
            <a:ext cx="41305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Garamond"/>
                <a:cs typeface="Garamond"/>
              </a:rPr>
              <a:t>Enc</a:t>
            </a:r>
            <a:r>
              <a:rPr lang="en-US" sz="3200" b="1" baseline="-25000" dirty="0" err="1" smtClean="0">
                <a:latin typeface="Garamond"/>
                <a:cs typeface="Garamond"/>
              </a:rPr>
              <a:t>P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m</a:t>
            </a:r>
            <a:r>
              <a:rPr lang="en-US" sz="3200" dirty="0" smtClean="0">
                <a:latin typeface="Garamond"/>
                <a:cs typeface="Garamond"/>
              </a:rPr>
              <a:t>) = </a:t>
            </a:r>
            <a:r>
              <a:rPr lang="en-US" sz="3200" i="1" dirty="0" smtClean="0">
                <a:latin typeface="Garamond"/>
                <a:cs typeface="Garamond"/>
              </a:rPr>
              <a:t>r </a:t>
            </a:r>
            <a:r>
              <a:rPr lang="en-US" sz="3200" b="1" dirty="0" smtClean="0">
                <a:latin typeface="Garamond"/>
                <a:cs typeface="Garamond"/>
              </a:rPr>
              <a:t>P</a:t>
            </a:r>
            <a:r>
              <a:rPr lang="en-US" sz="3200" dirty="0" smtClean="0">
                <a:latin typeface="Garamond"/>
                <a:cs typeface="Garamond"/>
              </a:rPr>
              <a:t> + </a:t>
            </a:r>
            <a:r>
              <a:rPr lang="en-US" sz="3200" i="1" dirty="0" smtClean="0">
                <a:latin typeface="Garamond"/>
                <a:cs typeface="Garamond"/>
              </a:rPr>
              <a:t>m </a:t>
            </a:r>
            <a:r>
              <a:rPr lang="en-US" sz="3200" b="1" dirty="0" smtClean="0">
                <a:latin typeface="Garamond"/>
                <a:cs typeface="Garamond"/>
              </a:rPr>
              <a:t>1</a:t>
            </a:r>
            <a:r>
              <a:rPr lang="en-US" sz="3200" dirty="0" smtClean="0">
                <a:latin typeface="Garamond"/>
                <a:cs typeface="Garamond"/>
              </a:rPr>
              <a:t> + </a:t>
            </a:r>
            <a:r>
              <a:rPr lang="en-US" sz="3200" i="1" dirty="0" smtClean="0">
                <a:latin typeface="Garamond"/>
                <a:cs typeface="Garamond"/>
              </a:rPr>
              <a:t>e</a:t>
            </a:r>
            <a:endParaRPr lang="en-US" sz="3200" i="1" dirty="0">
              <a:latin typeface="Garamond"/>
              <a:cs typeface="Garamond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5856" y="2276872"/>
            <a:ext cx="1656184" cy="5760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1043608" y="2276872"/>
            <a:ext cx="1944216" cy="5760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randomness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5220072" y="2276872"/>
            <a:ext cx="1656184" cy="5760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noise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67744" y="1988840"/>
            <a:ext cx="576064" cy="432048"/>
          </a:xfrm>
          <a:prstGeom prst="straightConnector1">
            <a:avLst/>
          </a:prstGeom>
          <a:ln w="57150" cmpd="sng"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275856" y="1988840"/>
            <a:ext cx="432048" cy="432048"/>
          </a:xfrm>
          <a:prstGeom prst="straightConnector1">
            <a:avLst/>
          </a:prstGeom>
          <a:ln w="57150" cmpd="sng"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860032" y="1916832"/>
            <a:ext cx="432048" cy="432048"/>
          </a:xfrm>
          <a:prstGeom prst="straightConnector1">
            <a:avLst/>
          </a:prstGeom>
          <a:ln w="57150" cmpd="sng"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80112" y="1465620"/>
            <a:ext cx="2890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over </a:t>
            </a:r>
            <a:r>
              <a:rPr lang="en-US" sz="2800" dirty="0" smtClean="0">
                <a:latin typeface="Garamond"/>
                <a:cs typeface="Garamond"/>
              </a:rPr>
              <a:t>GF(</a:t>
            </a:r>
            <a:r>
              <a:rPr lang="en-US" sz="2800" i="1" dirty="0" smtClean="0">
                <a:latin typeface="Garamond"/>
                <a:cs typeface="Garamond"/>
              </a:rPr>
              <a:t>q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/>
              <a:t>, </a:t>
            </a:r>
            <a:r>
              <a:rPr lang="en-US" sz="2800" i="1" dirty="0" smtClean="0">
                <a:latin typeface="Garamond"/>
                <a:cs typeface="Garamond"/>
              </a:rPr>
              <a:t>q</a:t>
            </a:r>
            <a:r>
              <a:rPr lang="en-US" sz="2800" dirty="0" smtClean="0">
                <a:latin typeface="Garamond"/>
                <a:cs typeface="Garamond"/>
              </a:rPr>
              <a:t> = 2</a:t>
            </a:r>
            <a:r>
              <a:rPr lang="en-US" sz="2800" i="1" baseline="30000" dirty="0" smtClean="0">
                <a:latin typeface="Garamond"/>
                <a:cs typeface="Garamond"/>
              </a:rPr>
              <a:t>k</a:t>
            </a:r>
            <a:endParaRPr lang="en-US" sz="2800" i="1" baseline="30000" dirty="0">
              <a:latin typeface="Garamond"/>
              <a:cs typeface="Garamon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6920" y="3429000"/>
            <a:ext cx="7642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Public key </a:t>
            </a:r>
            <a:r>
              <a:rPr lang="en-US" sz="2800" b="1" dirty="0">
                <a:latin typeface="Garamond"/>
                <a:cs typeface="Garamond"/>
              </a:rPr>
              <a:t>P</a:t>
            </a:r>
            <a:r>
              <a:rPr lang="en-US" sz="2800" dirty="0" smtClean="0"/>
              <a:t> is a </a:t>
            </a:r>
            <a:r>
              <a:rPr lang="en-US" sz="2800" dirty="0" smtClean="0">
                <a:solidFill>
                  <a:schemeClr val="accent1"/>
                </a:solidFill>
              </a:rPr>
              <a:t>scrambled</a:t>
            </a:r>
            <a:r>
              <a:rPr lang="en-US" sz="2800" dirty="0" smtClean="0"/>
              <a:t> version of the matrix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1" name="Left Bracket 20"/>
          <p:cNvSpPr/>
          <p:nvPr/>
        </p:nvSpPr>
        <p:spPr>
          <a:xfrm>
            <a:off x="971600" y="4221088"/>
            <a:ext cx="144016" cy="1656184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ket 21"/>
          <p:cNvSpPr/>
          <p:nvPr/>
        </p:nvSpPr>
        <p:spPr>
          <a:xfrm flipH="1">
            <a:off x="4932040" y="4221088"/>
            <a:ext cx="144016" cy="1656184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57040" y="4230588"/>
            <a:ext cx="5607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M</a:t>
            </a:r>
            <a:endParaRPr lang="en-US" sz="3200" b="1" dirty="0">
              <a:latin typeface="Garamond"/>
              <a:cs typeface="Garamon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86989" y="4678332"/>
            <a:ext cx="4369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F</a:t>
            </a:r>
            <a:endParaRPr lang="en-US" sz="3200" b="1" dirty="0">
              <a:latin typeface="Garamond"/>
              <a:cs typeface="Garamon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0570" y="5173880"/>
            <a:ext cx="3770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0</a:t>
            </a:r>
            <a:endParaRPr lang="en-US" sz="3200" b="1" dirty="0">
              <a:latin typeface="Garamond"/>
              <a:cs typeface="Garamond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580112" y="4564440"/>
            <a:ext cx="2808312" cy="95279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Reed-</a:t>
            </a:r>
            <a:r>
              <a:rPr lang="en-US" sz="2400" dirty="0" smtClean="0"/>
              <a:t>Solomon</a:t>
            </a:r>
          </a:p>
          <a:p>
            <a:pPr algn="ctr"/>
            <a:r>
              <a:rPr lang="en-US" sz="2400" dirty="0" smtClean="0"/>
              <a:t>encoding matrices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923928" y="5051276"/>
            <a:ext cx="1728192" cy="127328"/>
          </a:xfrm>
          <a:prstGeom prst="straightConnector1">
            <a:avLst/>
          </a:prstGeom>
          <a:ln w="57150" cmpd="sng"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917810" y="4581128"/>
            <a:ext cx="3734310" cy="274176"/>
          </a:xfrm>
          <a:prstGeom prst="straightConnector1">
            <a:avLst/>
          </a:prstGeom>
          <a:ln w="57150" cmpd="sng"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67744" y="4230588"/>
            <a:ext cx="0" cy="1646684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48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3182640" y="3789040"/>
            <a:ext cx="1431364" cy="369332"/>
            <a:chOff x="3182640" y="4869160"/>
            <a:chExt cx="1431364" cy="369332"/>
          </a:xfrm>
        </p:grpSpPr>
        <p:sp>
          <p:nvSpPr>
            <p:cNvPr id="52" name="Rectangle 51"/>
            <p:cNvSpPr/>
            <p:nvPr/>
          </p:nvSpPr>
          <p:spPr>
            <a:xfrm>
              <a:off x="3182640" y="4869160"/>
              <a:ext cx="14313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/>
                  <a:cs typeface="Courier New"/>
                </a:rPr>
                <a:t>001110111</a:t>
              </a:r>
              <a:endParaRPr lang="en-US" dirty="0"/>
            </a:p>
          </p:txBody>
        </p:sp>
        <p:sp>
          <p:nvSpPr>
            <p:cNvPr id="53" name="Left Bracket 52"/>
            <p:cNvSpPr/>
            <p:nvPr/>
          </p:nvSpPr>
          <p:spPr>
            <a:xfrm>
              <a:off x="3229248" y="4869160"/>
              <a:ext cx="144016" cy="360040"/>
            </a:xfrm>
            <a:prstGeom prst="leftBracket">
              <a:avLst>
                <a:gd name="adj" fmla="val 5116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Left Bracket 53"/>
            <p:cNvSpPr/>
            <p:nvPr/>
          </p:nvSpPr>
          <p:spPr>
            <a:xfrm flipH="1">
              <a:off x="4415284" y="4869160"/>
              <a:ext cx="144016" cy="360040"/>
            </a:xfrm>
            <a:prstGeom prst="leftBracket">
              <a:avLst>
                <a:gd name="adj" fmla="val 5116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3182640" y="3645024"/>
            <a:ext cx="4197672" cy="64807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Decryption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3203848" y="1916832"/>
            <a:ext cx="4104456" cy="1728192"/>
            <a:chOff x="3203848" y="2060848"/>
            <a:chExt cx="4104456" cy="1728192"/>
          </a:xfrm>
        </p:grpSpPr>
        <p:sp>
          <p:nvSpPr>
            <p:cNvPr id="15" name="Left Bracket 14"/>
            <p:cNvSpPr/>
            <p:nvPr/>
          </p:nvSpPr>
          <p:spPr>
            <a:xfrm>
              <a:off x="3203848" y="2132856"/>
              <a:ext cx="144016" cy="1656184"/>
            </a:xfrm>
            <a:prstGeom prst="leftBracket">
              <a:avLst>
                <a:gd name="adj" fmla="val 5116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Bracket 15"/>
            <p:cNvSpPr/>
            <p:nvPr/>
          </p:nvSpPr>
          <p:spPr>
            <a:xfrm flipH="1">
              <a:off x="7164288" y="2060848"/>
              <a:ext cx="144016" cy="1656184"/>
            </a:xfrm>
            <a:prstGeom prst="leftBracket">
              <a:avLst>
                <a:gd name="adj" fmla="val 5116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71165" y="2564904"/>
              <a:ext cx="43693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Garamond"/>
                  <a:cs typeface="Garamond"/>
                </a:rPr>
                <a:t>P</a:t>
              </a:r>
              <a:endParaRPr lang="en-US" sz="3200" b="1" dirty="0">
                <a:latin typeface="Garamond"/>
                <a:cs typeface="Garamond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99592" y="2433082"/>
            <a:ext cx="1536198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prstClr val="black"/>
                </a:solidFill>
                <a:latin typeface="Garamond"/>
                <a:cs typeface="Garamond"/>
              </a:rPr>
              <a:t>Enc</a:t>
            </a:r>
            <a:r>
              <a:rPr lang="en-US" sz="4000" dirty="0" smtClean="0">
                <a:solidFill>
                  <a:prstClr val="black"/>
                </a:solidFill>
                <a:latin typeface="Garamond"/>
                <a:cs typeface="Garamond"/>
              </a:rPr>
              <a:t>(0) </a:t>
            </a:r>
            <a:endParaRPr lang="en-US" sz="4000" dirty="0"/>
          </a:p>
        </p:txBody>
      </p:sp>
      <p:sp>
        <p:nvSpPr>
          <p:cNvPr id="22" name="Left Bracket 21"/>
          <p:cNvSpPr/>
          <p:nvPr/>
        </p:nvSpPr>
        <p:spPr>
          <a:xfrm>
            <a:off x="3203848" y="3789040"/>
            <a:ext cx="144016" cy="360040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ket 22"/>
          <p:cNvSpPr/>
          <p:nvPr/>
        </p:nvSpPr>
        <p:spPr>
          <a:xfrm flipH="1">
            <a:off x="7164288" y="3789040"/>
            <a:ext cx="144016" cy="360040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191148" y="3767048"/>
            <a:ext cx="418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00111011101010</a:t>
            </a:r>
            <a:r>
              <a:rPr lang="en-US" dirty="0" smtClean="0">
                <a:solidFill>
                  <a:schemeClr val="bg2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00110101</a:t>
            </a:r>
            <a:r>
              <a:rPr lang="en-US" dirty="0" smtClean="0">
                <a:solidFill>
                  <a:srgbClr val="CCD1B9"/>
                </a:solidFill>
                <a:latin typeface="Courier New"/>
                <a:cs typeface="Courier New"/>
              </a:rPr>
              <a:t>0</a:t>
            </a:r>
            <a:r>
              <a:rPr lang="en-US" dirty="0" smtClean="0">
                <a:latin typeface="Courier New"/>
                <a:cs typeface="Courier New"/>
              </a:rPr>
              <a:t>100</a:t>
            </a:r>
            <a:r>
              <a:rPr lang="en-US" dirty="0" smtClean="0">
                <a:solidFill>
                  <a:srgbClr val="CCD1B9"/>
                </a:solidFill>
                <a:latin typeface="Courier New"/>
                <a:cs typeface="Courier New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6920" y="1249596"/>
            <a:ext cx="460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Let’s pretend we are in </a:t>
            </a:r>
            <a:r>
              <a:rPr lang="en-US" sz="2800" dirty="0">
                <a:latin typeface="Garamond"/>
                <a:cs typeface="Garamond"/>
              </a:rPr>
              <a:t>GF</a:t>
            </a:r>
            <a:r>
              <a:rPr lang="en-US" sz="2800" dirty="0" smtClean="0">
                <a:latin typeface="Garamond"/>
                <a:cs typeface="Garamond"/>
              </a:rPr>
              <a:t>(2)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04442" y="3767828"/>
            <a:ext cx="323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349743" y="3767049"/>
            <a:ext cx="32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891943" y="3767049"/>
            <a:ext cx="32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104442" y="3770769"/>
            <a:ext cx="323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49743" y="3769990"/>
            <a:ext cx="32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91943" y="3769990"/>
            <a:ext cx="32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203848" y="1988840"/>
            <a:ext cx="1296144" cy="792088"/>
            <a:chOff x="3203848" y="2132856"/>
            <a:chExt cx="1296144" cy="792088"/>
          </a:xfrm>
        </p:grpSpPr>
        <p:sp>
          <p:nvSpPr>
            <p:cNvPr id="17" name="TextBox 16"/>
            <p:cNvSpPr txBox="1"/>
            <p:nvPr/>
          </p:nvSpPr>
          <p:spPr>
            <a:xfrm>
              <a:off x="3589288" y="2158256"/>
              <a:ext cx="56077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Garamond"/>
                  <a:cs typeface="Garamond"/>
                </a:rPr>
                <a:t>M</a:t>
              </a:r>
              <a:endParaRPr lang="en-US" sz="3200" b="1" dirty="0">
                <a:latin typeface="Garamond"/>
                <a:cs typeface="Garamond"/>
              </a:endParaRPr>
            </a:p>
          </p:txBody>
        </p:sp>
        <p:sp>
          <p:nvSpPr>
            <p:cNvPr id="33" name="Left Bracket 32"/>
            <p:cNvSpPr/>
            <p:nvPr/>
          </p:nvSpPr>
          <p:spPr>
            <a:xfrm>
              <a:off x="3203848" y="2132856"/>
              <a:ext cx="144016" cy="792088"/>
            </a:xfrm>
            <a:prstGeom prst="leftBracket">
              <a:avLst>
                <a:gd name="adj" fmla="val 5116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eft Bracket 33"/>
            <p:cNvSpPr/>
            <p:nvPr/>
          </p:nvSpPr>
          <p:spPr>
            <a:xfrm flipH="1">
              <a:off x="4355976" y="2132856"/>
              <a:ext cx="144016" cy="792088"/>
            </a:xfrm>
            <a:prstGeom prst="leftBracket">
              <a:avLst>
                <a:gd name="adj" fmla="val 5116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5182862" y="2039640"/>
            <a:ext cx="82929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3200" b="1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499992" y="3789040"/>
            <a:ext cx="0" cy="34734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4647688" y="1916832"/>
            <a:ext cx="576064" cy="1008112"/>
            <a:chOff x="4572000" y="2060848"/>
            <a:chExt cx="576064" cy="1008112"/>
          </a:xfrm>
        </p:grpSpPr>
        <p:sp>
          <p:nvSpPr>
            <p:cNvPr id="35" name="Left Bracket 34"/>
            <p:cNvSpPr/>
            <p:nvPr/>
          </p:nvSpPr>
          <p:spPr>
            <a:xfrm>
              <a:off x="4572000" y="2060848"/>
              <a:ext cx="144016" cy="1008112"/>
            </a:xfrm>
            <a:prstGeom prst="leftBracket">
              <a:avLst>
                <a:gd name="adj" fmla="val 5116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eft Bracket 35"/>
            <p:cNvSpPr/>
            <p:nvPr/>
          </p:nvSpPr>
          <p:spPr>
            <a:xfrm flipH="1">
              <a:off x="4932040" y="2060848"/>
              <a:ext cx="144016" cy="1008112"/>
            </a:xfrm>
            <a:prstGeom prst="leftBracket">
              <a:avLst>
                <a:gd name="adj" fmla="val 5116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87324" y="2208600"/>
              <a:ext cx="5607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err="1" smtClean="0">
                  <a:latin typeface="Garamond"/>
                  <a:cs typeface="Garamond"/>
                </a:rPr>
                <a:t>sk</a:t>
              </a:r>
              <a:endParaRPr lang="en-US" sz="2800" i="1" dirty="0">
                <a:latin typeface="Garamond"/>
                <a:cs typeface="Garamond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899592" y="4521314"/>
            <a:ext cx="158979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Garamond"/>
                <a:cs typeface="Garamond"/>
              </a:rPr>
              <a:t>Dec := </a:t>
            </a:r>
            <a:endParaRPr lang="en-US" sz="4000" dirty="0"/>
          </a:p>
        </p:txBody>
      </p:sp>
      <p:sp>
        <p:nvSpPr>
          <p:cNvPr id="57" name="Rectangle 56"/>
          <p:cNvSpPr/>
          <p:nvPr/>
        </p:nvSpPr>
        <p:spPr>
          <a:xfrm>
            <a:off x="5182862" y="4572416"/>
            <a:ext cx="82929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32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91760" y="5517232"/>
            <a:ext cx="7349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Dec(1) </a:t>
            </a:r>
            <a:r>
              <a:rPr lang="en-US" sz="2800" dirty="0" smtClean="0"/>
              <a:t>analogous, as long as </a:t>
            </a:r>
            <a:r>
              <a:rPr lang="en-US" sz="2800" i="1" dirty="0" err="1" smtClean="0">
                <a:latin typeface="Garamond"/>
                <a:cs typeface="Garamond"/>
              </a:rPr>
              <a:t>sk</a:t>
            </a:r>
            <a:r>
              <a:rPr lang="en-US" sz="2800" dirty="0" smtClean="0"/>
              <a:t> has </a:t>
            </a:r>
            <a:r>
              <a:rPr lang="en-US" sz="2800" dirty="0" smtClean="0">
                <a:solidFill>
                  <a:srgbClr val="C66951"/>
                </a:solidFill>
              </a:rPr>
              <a:t>odd weight</a:t>
            </a:r>
            <a:endParaRPr lang="en-US" sz="2800" dirty="0">
              <a:solidFill>
                <a:srgbClr val="C669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8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4.72222E-6 0.13056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3.05556E-6 0.35741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1" grpId="0"/>
      <p:bldP spid="32" grpId="0"/>
      <p:bldP spid="43" grpId="0"/>
      <p:bldP spid="51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intuition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15616" y="2276872"/>
            <a:ext cx="1296144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ket 4"/>
          <p:cNvSpPr/>
          <p:nvPr/>
        </p:nvSpPr>
        <p:spPr>
          <a:xfrm>
            <a:off x="1115616" y="1556792"/>
            <a:ext cx="144016" cy="1656184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 flipH="1">
            <a:off x="5076056" y="1556792"/>
            <a:ext cx="144016" cy="1656184"/>
          </a:xfrm>
          <a:prstGeom prst="leftBracket">
            <a:avLst>
              <a:gd name="adj" fmla="val 511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01056" y="1566292"/>
            <a:ext cx="5607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M</a:t>
            </a:r>
            <a:endParaRPr lang="en-US" sz="3200" b="1" dirty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1005" y="2014036"/>
            <a:ext cx="4369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F</a:t>
            </a:r>
            <a:endParaRPr lang="en-US" sz="3200" b="1" dirty="0"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4586" y="2509584"/>
            <a:ext cx="3770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Garamond"/>
                <a:cs typeface="Garamond"/>
              </a:rPr>
              <a:t>0</a:t>
            </a:r>
            <a:endParaRPr lang="en-US" sz="3200" b="1" dirty="0">
              <a:latin typeface="Garamond"/>
              <a:cs typeface="Garamond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11760" y="1566292"/>
            <a:ext cx="0" cy="1646684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940152" y="1680468"/>
            <a:ext cx="2160240" cy="576064"/>
          </a:xfrm>
          <a:prstGeom prst="roundRect">
            <a:avLst/>
          </a:prstGeom>
          <a:solidFill>
            <a:schemeClr val="tx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functionality</a:t>
            </a:r>
            <a:endParaRPr lang="en-US" sz="2400" dirty="0" smtClean="0">
              <a:solidFill>
                <a:srgbClr val="C6695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40152" y="2564904"/>
            <a:ext cx="2160240" cy="576064"/>
          </a:xfrm>
          <a:prstGeom prst="roundRect">
            <a:avLst/>
          </a:prstGeom>
          <a:solidFill>
            <a:schemeClr val="tx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security</a:t>
            </a:r>
            <a:endParaRPr lang="en-US" sz="2400" dirty="0" smtClean="0">
              <a:solidFill>
                <a:srgbClr val="C6695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120900" y="1556792"/>
            <a:ext cx="3950568" cy="305000"/>
          </a:xfrm>
          <a:custGeom>
            <a:avLst/>
            <a:gdLst>
              <a:gd name="connsiteX0" fmla="*/ 3797300 w 3797300"/>
              <a:gd name="connsiteY0" fmla="*/ 305000 h 305000"/>
              <a:gd name="connsiteX1" fmla="*/ 1879600 w 3797300"/>
              <a:gd name="connsiteY1" fmla="*/ 200 h 305000"/>
              <a:gd name="connsiteX2" fmla="*/ 0 w 3797300"/>
              <a:gd name="connsiteY2" fmla="*/ 254200 h 3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7300" h="305000">
                <a:moveTo>
                  <a:pt x="3797300" y="305000"/>
                </a:moveTo>
                <a:cubicBezTo>
                  <a:pt x="3154891" y="156833"/>
                  <a:pt x="2512483" y="8667"/>
                  <a:pt x="1879600" y="200"/>
                </a:cubicBezTo>
                <a:cubicBezTo>
                  <a:pt x="1246717" y="-8267"/>
                  <a:pt x="0" y="254200"/>
                  <a:pt x="0" y="254200"/>
                </a:cubicBezTo>
              </a:path>
            </a:pathLst>
          </a:custGeom>
          <a:ln w="38100" cmpd="sng">
            <a:solidFill>
              <a:schemeClr val="tx2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25900" y="2578100"/>
            <a:ext cx="2171700" cy="468010"/>
          </a:xfrm>
          <a:custGeom>
            <a:avLst/>
            <a:gdLst>
              <a:gd name="connsiteX0" fmla="*/ 2171700 w 2171700"/>
              <a:gd name="connsiteY0" fmla="*/ 279400 h 468010"/>
              <a:gd name="connsiteX1" fmla="*/ 876300 w 2171700"/>
              <a:gd name="connsiteY1" fmla="*/ 457200 h 468010"/>
              <a:gd name="connsiteX2" fmla="*/ 0 w 2171700"/>
              <a:gd name="connsiteY2" fmla="*/ 0 h 46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1700" h="468010">
                <a:moveTo>
                  <a:pt x="2171700" y="279400"/>
                </a:moveTo>
                <a:cubicBezTo>
                  <a:pt x="1704975" y="391583"/>
                  <a:pt x="1238250" y="503767"/>
                  <a:pt x="876300" y="457200"/>
                </a:cubicBezTo>
                <a:cubicBezTo>
                  <a:pt x="514350" y="410633"/>
                  <a:pt x="0" y="0"/>
                  <a:pt x="0" y="0"/>
                </a:cubicBezTo>
              </a:path>
            </a:pathLst>
          </a:custGeom>
          <a:ln w="38100" cmpd="sng">
            <a:solidFill>
              <a:srgbClr val="534949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91760" y="4849996"/>
            <a:ext cx="74211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Garamond"/>
                <a:cs typeface="Garamond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b="1" dirty="0" smtClean="0">
                <a:latin typeface="Garamond"/>
                <a:cs typeface="Garamond"/>
              </a:rPr>
              <a:t>F</a:t>
            </a:r>
            <a:r>
              <a:rPr lang="en-US" sz="2800" dirty="0" smtClean="0"/>
              <a:t> similar in </a:t>
            </a:r>
            <a:r>
              <a:rPr lang="en-US" sz="2800" dirty="0" smtClean="0">
                <a:solidFill>
                  <a:srgbClr val="C66951"/>
                </a:solidFill>
              </a:rPr>
              <a:t>distribution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66951"/>
                </a:solidFill>
              </a:rPr>
              <a:t>aspect ratio</a:t>
            </a:r>
          </a:p>
          <a:p>
            <a:r>
              <a:rPr lang="en-US" sz="2800" dirty="0" smtClean="0"/>
              <a:t>to guard from “linear algebra” attacks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893010" y="3645024"/>
            <a:ext cx="71532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Garamond"/>
                <a:cs typeface="Garamond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 smtClean="0"/>
              <a:t>hidden inside </a:t>
            </a:r>
            <a:r>
              <a:rPr lang="en-US" sz="2800" b="1" dirty="0" smtClean="0">
                <a:latin typeface="Garamond"/>
                <a:cs typeface="Garamond"/>
              </a:rPr>
              <a:t>P</a:t>
            </a:r>
            <a:r>
              <a:rPr lang="en-US" sz="2800" dirty="0" smtClean="0"/>
              <a:t> by </a:t>
            </a:r>
            <a:r>
              <a:rPr lang="en-US" sz="2800" dirty="0" smtClean="0">
                <a:solidFill>
                  <a:srgbClr val="C66951"/>
                </a:solidFill>
              </a:rPr>
              <a:t>permuting columns</a:t>
            </a:r>
            <a:r>
              <a:rPr lang="en-US" sz="2800" dirty="0" smtClean="0"/>
              <a:t> and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C66951"/>
                </a:solidFill>
              </a:rPr>
              <a:t>scrambling rows </a:t>
            </a:r>
            <a:r>
              <a:rPr lang="en-US" sz="2800" dirty="0" smtClean="0"/>
              <a:t>at random</a:t>
            </a:r>
            <a:endParaRPr lang="en-US" sz="2800" dirty="0">
              <a:solidFill>
                <a:srgbClr val="C669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3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1727</TotalTime>
  <Words>1518</Words>
  <Application>Microsoft Macintosh PowerPoint</Application>
  <PresentationFormat>On-screen Show (4:3)</PresentationFormat>
  <Paragraphs>365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Grid</vt:lpstr>
      <vt:lpstr>HOMOMORPHIC ENCRYPTION FROM CODES</vt:lpstr>
      <vt:lpstr>Fully homomorphic encryption</vt:lpstr>
      <vt:lpstr>Secure outsourcing of computation</vt:lpstr>
      <vt:lpstr>What we do</vt:lpstr>
      <vt:lpstr>Decoding lattices vs codes</vt:lpstr>
      <vt:lpstr>Our original motivation</vt:lpstr>
      <vt:lpstr>Encryption</vt:lpstr>
      <vt:lpstr>Decryption</vt:lpstr>
      <vt:lpstr>Security intuition</vt:lpstr>
      <vt:lpstr>Parameters and security</vt:lpstr>
      <vt:lpstr>On the parameters</vt:lpstr>
      <vt:lpstr>In a world without noise</vt:lpstr>
      <vt:lpstr>Encryption spaces</vt:lpstr>
      <vt:lpstr>Encryption spaces and homomorphism</vt:lpstr>
      <vt:lpstr>Reencryption (bootstrapping)</vt:lpstr>
      <vt:lpstr>Reencryption</vt:lpstr>
      <vt:lpstr>Reencryption</vt:lpstr>
      <vt:lpstr>Enter noise</vt:lpstr>
      <vt:lpstr>Noise reduction techniques</vt:lpstr>
      <vt:lpstr>Reencryption under larger keys</vt:lpstr>
      <vt:lpstr>Reencryption</vt:lpstr>
      <vt:lpstr>Homomorphism for small depth</vt:lpstr>
      <vt:lpstr>Noise reduction techniques</vt:lpstr>
      <vt:lpstr>The error correction circuit</vt:lpstr>
      <vt:lpstr>Error correction of encryptions</vt:lpstr>
      <vt:lpstr>Parameters</vt:lpstr>
      <vt:lpstr>Circular security?</vt:lpstr>
      <vt:lpstr>Complexity of encryptions</vt:lpstr>
      <vt:lpstr>Complexity of encryptions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150</cp:revision>
  <dcterms:created xsi:type="dcterms:W3CDTF">2011-01-04T05:18:39Z</dcterms:created>
  <dcterms:modified xsi:type="dcterms:W3CDTF">2012-02-09T07:42:53Z</dcterms:modified>
</cp:coreProperties>
</file>